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309" r:id="rId5"/>
    <p:sldId id="306" r:id="rId6"/>
    <p:sldId id="295" r:id="rId7"/>
    <p:sldId id="315" r:id="rId8"/>
    <p:sldId id="316" r:id="rId9"/>
    <p:sldId id="317" r:id="rId10"/>
    <p:sldId id="318" r:id="rId11"/>
    <p:sldId id="312" r:id="rId12"/>
    <p:sldId id="310" r:id="rId13"/>
    <p:sldId id="268" r:id="rId14"/>
    <p:sldId id="288" r:id="rId15"/>
    <p:sldId id="319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>
          <p15:clr>
            <a:srgbClr val="A4A3A4"/>
          </p15:clr>
        </p15:guide>
        <p15:guide id="3" orient="horz" pos="9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2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7EDE9"/>
    <a:srgbClr val="C59C93"/>
    <a:srgbClr val="4D7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524" autoAdjust="0"/>
  </p:normalViewPr>
  <p:slideViewPr>
    <p:cSldViewPr snapToGrid="0">
      <p:cViewPr>
        <p:scale>
          <a:sx n="66" d="100"/>
          <a:sy n="66" d="100"/>
        </p:scale>
        <p:origin x="900" y="240"/>
      </p:cViewPr>
      <p:guideLst>
        <p:guide pos="3840"/>
        <p:guide orient="horz" pos="9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notesViewPr>
    <p:cSldViewPr snapToGrid="0">
      <p:cViewPr varScale="1">
        <p:scale>
          <a:sx n="48" d="100"/>
          <a:sy n="48" d="100"/>
        </p:scale>
        <p:origin x="1716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commentAuthors" Target="comment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954633326053386"/>
          <c:y val="5.8362850436154717E-2"/>
          <c:w val="0.83124999517671361"/>
          <c:h val="0.86369951367683817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20XX</c:v>
                </c:pt>
                <c:pt idx="1">
                  <c:v>20XX</c:v>
                </c:pt>
                <c:pt idx="2">
                  <c:v>20XX</c:v>
                </c:pt>
                <c:pt idx="3">
                  <c:v>20XX</c:v>
                </c:pt>
              </c:strCache>
            </c:strRef>
          </c:cat>
          <c:val>
            <c:numRef>
              <c:f>Sheet1!$B$2:$B$5</c:f>
              <c:numCache>
                <c:formatCode>[$$-409]#,##0</c:formatCode>
                <c:ptCount val="4"/>
                <c:pt idx="0">
                  <c:v>10000</c:v>
                </c:pt>
                <c:pt idx="1">
                  <c:v>20000</c:v>
                </c:pt>
                <c:pt idx="2">
                  <c:v>30000</c:v>
                </c:pt>
                <c:pt idx="3">
                  <c:v>40000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D89-4D74-BF0D-F67388E11F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18"/>
        <c:overlap val="-3"/>
        <c:axId val="694597680"/>
        <c:axId val="694598992"/>
      </c:barChart>
      <c:catAx>
        <c:axId val="6945976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8992"/>
        <c:crosses val="autoZero"/>
        <c:auto val="1"/>
        <c:lblAlgn val="ctr"/>
        <c:lblOffset val="100"/>
        <c:noMultiLvlLbl val="0"/>
      </c:catAx>
      <c:valAx>
        <c:axId val="694598992"/>
        <c:scaling>
          <c:orientation val="minMax"/>
          <c:max val="4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[$$-409]#,##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94597680"/>
        <c:crosses val="autoZero"/>
        <c:crossBetween val="between"/>
        <c:majorUnit val="10000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CC20273-5AA7-4B5D-8917-720BAAB9138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1CC58D-E543-4F81-9083-39F6F7D445D3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9BE15F-B090-4CF7-BFCF-98C3F033F340}" type="datetimeFigureOut">
              <a:rPr lang="en-US" smtClean="0"/>
              <a:t>4/14/2023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66FDA1-CF86-4FB5-8893-04F6CB5B062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D5CFB5-A96B-47B6-A27C-F99C604341E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D7E118-DCD0-425E-8F60-56D854F8828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2593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jpeg>
</file>

<file path=ppt/media/image11.png>
</file>

<file path=ppt/media/image12.jpg>
</file>

<file path=ppt/media/image13.jpeg>
</file>

<file path=ppt/media/image14.jpeg>
</file>

<file path=ppt/media/image15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D90BB5-5D2F-4678-ABFA-886B35A080E3}" type="datetimeFigureOut">
              <a:rPr lang="en-US" smtClean="0"/>
              <a:t>4/14/2023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B913A0-8194-43AB-8CE1-D8825DE3150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2767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6B913A0-8194-43AB-8CE1-D8825DE3150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36215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8" descr="photo of palm leaf on pink background&#10;">
            <a:extLst>
              <a:ext uri="{FF2B5EF4-FFF2-40B4-BE49-F238E27FC236}">
                <a16:creationId xmlns:a16="http://schemas.microsoft.com/office/drawing/2014/main" id="{E987AC57-CBB8-467C-8A39-019EA33D08D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C11192F3-A424-430E-B4BC-525DF06AE7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8FD8B2AA-F7CC-4211-87D1-ABF49E99949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8CAF1BA5-EAFF-4D55-A445-675B1CEF489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393825" y="1143000"/>
            <a:ext cx="5029200" cy="457200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sk and rewa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44" descr="Photo of palm leaves&#10;">
            <a:extLst>
              <a:ext uri="{FF2B5EF4-FFF2-40B4-BE49-F238E27FC236}">
                <a16:creationId xmlns:a16="http://schemas.microsoft.com/office/drawing/2014/main" id="{7C4AAE08-43F5-49E6-AEBD-2C27A2BE082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F83E037-B49C-4664-8547-6F1930E2BD04}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709928" y="2105025"/>
            <a:ext cx="4178808" cy="338328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54496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254496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714232" y="2103120"/>
            <a:ext cx="2185416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8714232" y="2569464"/>
            <a:ext cx="2185416" cy="291693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Placeholder 8" descr="photo of laptop keyboard bordered by 2 palm leaves&#10;">
            <a:extLst>
              <a:ext uri="{FF2B5EF4-FFF2-40B4-BE49-F238E27FC236}">
                <a16:creationId xmlns:a16="http://schemas.microsoft.com/office/drawing/2014/main" id="{729C024A-3DD8-474A-848D-7BCCC032BC7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1584ECC-FA3B-4A7A-A456-6472AE8B1DA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6A8F5C17-5DF3-42C2-B87F-A2F50BE04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1016" y="1929383"/>
            <a:ext cx="4480560" cy="640080"/>
          </a:xfrm>
        </p:spPr>
        <p:txBody>
          <a:bodyPr>
            <a:no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298448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1298448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3685032" y="2871216"/>
            <a:ext cx="2066544" cy="365760"/>
          </a:xfrm>
        </p:spPr>
        <p:txBody>
          <a:bodyPr anchor="b">
            <a:normAutofit/>
          </a:bodyPr>
          <a:lstStyle>
            <a:lvl1pPr marL="0" indent="0">
              <a:buNone/>
              <a:defRPr sz="1800" b="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3685032" y="3337560"/>
            <a:ext cx="2066544" cy="2286000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DE97EF55-0D4D-4801-869B-04ED682D62D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208776" y="1289304"/>
            <a:ext cx="4572000" cy="4334256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36721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19656"/>
            <a:ext cx="5157787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386584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19656"/>
            <a:ext cx="5183188" cy="548640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16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386584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0570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6192"/>
            <a:ext cx="10515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01871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ey concep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4910" y="1878096"/>
            <a:ext cx="4572000" cy="9392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EF15002-67E4-4A4E-8458-C33E897B7F14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184910" y="3184149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FEF5233-78E0-4693-B7BD-AB83F3704938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184910" y="2888594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DAFFB0F1-B93F-405D-9BAC-C8487E8EAD32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184910" y="4340145"/>
            <a:ext cx="45720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78DECC8A-9731-47C9-ADC8-DB414C006D1F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184910" y="4044590"/>
            <a:ext cx="45720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2"/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</p:spTree>
    <p:extLst>
      <p:ext uri="{BB962C8B-B14F-4D97-AF65-F5344CB8AC3E}">
        <p14:creationId xmlns:p14="http://schemas.microsoft.com/office/powerpoint/2010/main" val="4050672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13" descr="close up photo of leaves&#10;">
            <a:extLst>
              <a:ext uri="{FF2B5EF4-FFF2-40B4-BE49-F238E27FC236}">
                <a16:creationId xmlns:a16="http://schemas.microsoft.com/office/drawing/2014/main" id="{5B334254-BCFF-4714-B7C4-38E7C0814F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6CFE1AAB-5EBC-4913-9A1E-DBC69C761B22}"/>
              </a:ext>
            </a:extLst>
          </p:cNvPr>
          <p:cNvSpPr/>
          <p:nvPr userDrawn="1"/>
        </p:nvSpPr>
        <p:spPr>
          <a:xfrm>
            <a:off x="4066032" y="0"/>
            <a:ext cx="4059936" cy="6858000"/>
          </a:xfrm>
          <a:prstGeom prst="rect">
            <a:avLst/>
          </a:prstGeom>
          <a:solidFill>
            <a:schemeClr val="accent5">
              <a:lumMod val="9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24400" y="2450592"/>
            <a:ext cx="2743200" cy="640080"/>
          </a:xfrm>
        </p:spPr>
        <p:txBody>
          <a:bodyPr>
            <a:no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24400" y="3566160"/>
            <a:ext cx="2743200" cy="265176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8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356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ission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 descr="Photo of palm tree leaves&#10;">
            <a:extLst>
              <a:ext uri="{FF2B5EF4-FFF2-40B4-BE49-F238E27FC236}">
                <a16:creationId xmlns:a16="http://schemas.microsoft.com/office/drawing/2014/main" id="{A048BE5A-008A-4FF6-883D-F5F006940AB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81EE29-7D44-4587-82CF-1233814B7533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accent5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Picture Placeholder 10">
            <a:extLst>
              <a:ext uri="{FF2B5EF4-FFF2-40B4-BE49-F238E27FC236}">
                <a16:creationId xmlns:a16="http://schemas.microsoft.com/office/drawing/2014/main" id="{D9DE5763-72AE-43A2-A15B-0A85851E826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099048" y="777240"/>
            <a:ext cx="5184648" cy="5303520"/>
          </a:xfrm>
          <a:solidFill>
            <a:schemeClr val="accent4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463040" y="2799983"/>
            <a:ext cx="4087368" cy="2203704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83297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Placeholder 64">
            <a:extLst>
              <a:ext uri="{FF2B5EF4-FFF2-40B4-BE49-F238E27FC236}">
                <a16:creationId xmlns:a16="http://schemas.microsoft.com/office/drawing/2014/main" id="{D73C250B-F170-486D-A636-FAA4ED926C3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1588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DAE32DAA-2F83-4F0B-B593-EAEC38A22B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3820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6F62CE30-AF00-49C9-BB4C-FF4623AE48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8200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4" name="Text Placeholder 12">
            <a:extLst>
              <a:ext uri="{FF2B5EF4-FFF2-40B4-BE49-F238E27FC236}">
                <a16:creationId xmlns:a16="http://schemas.microsoft.com/office/drawing/2014/main" id="{11E27B3C-F9CB-489A-B87D-B019E802464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37882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7">
            <a:extLst>
              <a:ext uri="{FF2B5EF4-FFF2-40B4-BE49-F238E27FC236}">
                <a16:creationId xmlns:a16="http://schemas.microsoft.com/office/drawing/2014/main" id="{DE0F61DF-6086-4D91-A1DB-0C91BD225C0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364236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Text Placeholder 12">
            <a:extLst>
              <a:ext uri="{FF2B5EF4-FFF2-40B4-BE49-F238E27FC236}">
                <a16:creationId xmlns:a16="http://schemas.microsoft.com/office/drawing/2014/main" id="{DD1B9ECE-8B72-4E8C-BF0F-42BAD333E58F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642678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6" name="Text Placeholder 12">
            <a:extLst>
              <a:ext uri="{FF2B5EF4-FFF2-40B4-BE49-F238E27FC236}">
                <a16:creationId xmlns:a16="http://schemas.microsoft.com/office/drawing/2014/main" id="{CC01C00D-D845-4EA4-ACEA-80430CEC0E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642360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36DA0C1-756A-41EF-BD41-B210DAD57AC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4652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2">
            <a:extLst>
              <a:ext uri="{FF2B5EF4-FFF2-40B4-BE49-F238E27FC236}">
                <a16:creationId xmlns:a16="http://schemas.microsoft.com/office/drawing/2014/main" id="{22C7D19B-8BCA-4A46-A531-C74F00C501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6204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12">
            <a:extLst>
              <a:ext uri="{FF2B5EF4-FFF2-40B4-BE49-F238E27FC236}">
                <a16:creationId xmlns:a16="http://schemas.microsoft.com/office/drawing/2014/main" id="{A1BA12AE-AA7B-4898-AE4C-6EF1BF0293B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445886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C824A7A5-D0EA-414B-A57F-AFC09799DF8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50680" y="1975104"/>
            <a:ext cx="2103120" cy="3017520"/>
          </a:xfrm>
          <a:solidFill>
            <a:schemeClr val="accent4"/>
          </a:solidFill>
          <a:ln w="88900">
            <a:solidFill>
              <a:schemeClr val="bg1"/>
            </a:solidFill>
            <a:miter lim="800000"/>
          </a:ln>
          <a:effectLst>
            <a:outerShdw blurRad="127000" dist="38100" dir="2700000" algn="ctr" rotWithShape="0">
              <a:schemeClr val="tx1">
                <a:alpha val="40000"/>
              </a:schemeClr>
            </a:outerShdw>
          </a:effectLst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2">
            <a:extLst>
              <a:ext uri="{FF2B5EF4-FFF2-40B4-BE49-F238E27FC236}">
                <a16:creationId xmlns:a16="http://schemas.microsoft.com/office/drawing/2014/main" id="{0CCA0A92-44E0-4256-BDF5-D01C27404DC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249412" y="5249545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0" name="Text Placeholder 12">
            <a:extLst>
              <a:ext uri="{FF2B5EF4-FFF2-40B4-BE49-F238E27FC236}">
                <a16:creationId xmlns:a16="http://schemas.microsoft.com/office/drawing/2014/main" id="{16D5C7BE-6D3E-4E7E-BBE6-230B10C2F43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49094" y="5538152"/>
            <a:ext cx="2103438" cy="274320"/>
          </a:xfrm>
        </p:spPr>
        <p:txBody>
          <a:bodyPr>
            <a:noAutofit/>
          </a:bodyPr>
          <a:lstStyle>
            <a:lvl1pPr marL="0" indent="0" algn="ctr">
              <a:buNone/>
              <a:defRPr sz="1400">
                <a:latin typeface="+mn-lt"/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66992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Org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Placeholder 38">
            <a:extLst>
              <a:ext uri="{FF2B5EF4-FFF2-40B4-BE49-F238E27FC236}">
                <a16:creationId xmlns:a16="http://schemas.microsoft.com/office/drawing/2014/main" id="{FCA6EB2C-E8DA-46AE-AD91-63B890E4AC3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1" name="SmartArt Placeholder 20">
            <a:extLst>
              <a:ext uri="{FF2B5EF4-FFF2-40B4-BE49-F238E27FC236}">
                <a16:creationId xmlns:a16="http://schemas.microsoft.com/office/drawing/2014/main" id="{22DDECCB-0586-4A4E-B5E8-F4F3A0C4DD2C}"/>
              </a:ext>
            </a:extLst>
          </p:cNvPr>
          <p:cNvSpPr>
            <a:spLocks noGrp="1"/>
          </p:cNvSpPr>
          <p:nvPr>
            <p:ph type="dgm" sz="quarter" idx="27"/>
          </p:nvPr>
        </p:nvSpPr>
        <p:spPr>
          <a:xfrm>
            <a:off x="1088136" y="2039112"/>
            <a:ext cx="10515600" cy="3960812"/>
          </a:xfrm>
        </p:spPr>
        <p:txBody>
          <a:bodyPr/>
          <a:lstStyle/>
          <a:p>
            <a:r>
              <a:rPr lang="en-US"/>
              <a:t>Click icon to add SmartArt graphic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025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Opportuniti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Placeholder 17" descr="close up photo of plants&#10;">
            <a:extLst>
              <a:ext uri="{FF2B5EF4-FFF2-40B4-BE49-F238E27FC236}">
                <a16:creationId xmlns:a16="http://schemas.microsoft.com/office/drawing/2014/main" id="{7863BFED-18F0-48ED-A69C-CA7DB56543E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9072CCB7-8B6D-4640-9349-4BF4E6715721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55BE3A6-48FA-4624-9CA9-027EFA2EF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890913CB-E9D8-4BC6-BF27-FBDED2266B74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1657183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57183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AC961473-F8E7-498A-AFFD-2BC0065884EC}"/>
              </a:ext>
            </a:extLst>
          </p:cNvPr>
          <p:cNvSpPr>
            <a:spLocks noGrp="1"/>
          </p:cNvSpPr>
          <p:nvPr>
            <p:ph idx="19" hasCustomPrompt="1"/>
          </p:nvPr>
        </p:nvSpPr>
        <p:spPr>
          <a:xfrm>
            <a:off x="1657183" y="3567512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32F6735-86D0-4D0F-9741-8D6C74C99BAA}"/>
              </a:ext>
            </a:extLst>
          </p:cNvPr>
          <p:cNvSpPr>
            <a:spLocks noGrp="1"/>
          </p:cNvSpPr>
          <p:nvPr>
            <p:ph idx="18" hasCustomPrompt="1"/>
          </p:nvPr>
        </p:nvSpPr>
        <p:spPr>
          <a:xfrm>
            <a:off x="1657183" y="3863067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DAD41BAB-B874-4283-8FDD-618EAB4B7CC6}"/>
              </a:ext>
            </a:extLst>
          </p:cNvPr>
          <p:cNvSpPr>
            <a:spLocks noGrp="1"/>
          </p:cNvSpPr>
          <p:nvPr>
            <p:ph idx="21" hasCustomPrompt="1"/>
          </p:nvPr>
        </p:nvSpPr>
        <p:spPr>
          <a:xfrm>
            <a:off x="1657183" y="4737597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6382FE5C-EADC-4EF2-9E4F-06BDCA5551B3}"/>
              </a:ext>
            </a:extLst>
          </p:cNvPr>
          <p:cNvSpPr>
            <a:spLocks noGrp="1"/>
          </p:cNvSpPr>
          <p:nvPr>
            <p:ph idx="20" hasCustomPrompt="1"/>
          </p:nvPr>
        </p:nvSpPr>
        <p:spPr>
          <a:xfrm>
            <a:off x="1657183" y="5033152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65016684-22E4-49BC-9E14-2E73CF3F757D}"/>
              </a:ext>
            </a:extLst>
          </p:cNvPr>
          <p:cNvSpPr>
            <a:spLocks noGrp="1"/>
          </p:cNvSpPr>
          <p:nvPr>
            <p:ph idx="17" hasCustomPrompt="1"/>
          </p:nvPr>
        </p:nvSpPr>
        <p:spPr>
          <a:xfrm>
            <a:off x="6404811" y="2411516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5C52459E-612F-4699-B9E5-39839B5B6D79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6404811" y="2707071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C93FEF41-CD0D-4D3A-90FA-2F123068E73D}"/>
              </a:ext>
            </a:extLst>
          </p:cNvPr>
          <p:cNvSpPr>
            <a:spLocks noGrp="1"/>
          </p:cNvSpPr>
          <p:nvPr>
            <p:ph idx="23" hasCustomPrompt="1"/>
          </p:nvPr>
        </p:nvSpPr>
        <p:spPr>
          <a:xfrm>
            <a:off x="6404811" y="3570539"/>
            <a:ext cx="4114800" cy="274320"/>
          </a:xfrm>
        </p:spPr>
        <p:txBody>
          <a:bodyPr>
            <a:noAutofit/>
          </a:bodyPr>
          <a:lstStyle>
            <a:lvl1pPr marL="0" indent="0">
              <a:lnSpc>
                <a:spcPts val="2200"/>
              </a:lnSpc>
              <a:buNone/>
              <a:defRPr sz="1800">
                <a:solidFill>
                  <a:schemeClr val="accent3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56A7E58B-04CA-4390-878D-CBE6185E320A}"/>
              </a:ext>
            </a:extLst>
          </p:cNvPr>
          <p:cNvSpPr>
            <a:spLocks noGrp="1"/>
          </p:cNvSpPr>
          <p:nvPr>
            <p:ph idx="22" hasCustomPrompt="1"/>
          </p:nvPr>
        </p:nvSpPr>
        <p:spPr>
          <a:xfrm>
            <a:off x="6404811" y="3865136"/>
            <a:ext cx="4114800" cy="731520"/>
          </a:xfrm>
        </p:spPr>
        <p:txBody>
          <a:bodyPr>
            <a:normAutofit/>
          </a:bodyPr>
          <a:lstStyle>
            <a:lvl1pPr marL="0" indent="0">
              <a:lnSpc>
                <a:spcPts val="22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260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5">
            <a:extLst>
              <a:ext uri="{FF2B5EF4-FFF2-40B4-BE49-F238E27FC236}">
                <a16:creationId xmlns:a16="http://schemas.microsoft.com/office/drawing/2014/main" id="{5FF0F6C8-DE96-49F6-9B94-970D5FD91AF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74849AF-E9E9-4606-B5ED-99DD9840B922}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35331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230B408-EB55-4F52-8E6D-81122B0E6748}"/>
              </a:ext>
            </a:extLst>
          </p:cNvPr>
          <p:cNvSpPr>
            <a:spLocks noGrp="1"/>
          </p:cNvSpPr>
          <p:nvPr>
            <p:ph idx="15" hasCustomPrompt="1"/>
          </p:nvPr>
        </p:nvSpPr>
        <p:spPr>
          <a:xfrm>
            <a:off x="475945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594AD6F-861E-4958-9DD7-5C6CBEA15343}"/>
              </a:ext>
            </a:extLst>
          </p:cNvPr>
          <p:cNvSpPr>
            <a:spLocks noGrp="1"/>
          </p:cNvSpPr>
          <p:nvPr>
            <p:ph idx="16" hasCustomPrompt="1"/>
          </p:nvPr>
        </p:nvSpPr>
        <p:spPr>
          <a:xfrm>
            <a:off x="8165592" y="3548340"/>
            <a:ext cx="2743200" cy="2286000"/>
          </a:xfrm>
        </p:spPr>
        <p:txBody>
          <a:bodyPr>
            <a:normAutofit/>
          </a:bodyPr>
          <a:lstStyle>
            <a:lvl1pPr marL="0" indent="0" algn="ctr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7958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5AA14AE4-11F2-4FDA-9E81-B2567D6A647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6181344" cy="6858000"/>
          </a:xfrm>
          <a:custGeom>
            <a:avLst/>
            <a:gdLst>
              <a:gd name="connsiteX0" fmla="*/ 961757 w 6181344"/>
              <a:gd name="connsiteY0" fmla="*/ 4070850 h 6858000"/>
              <a:gd name="connsiteX1" fmla="*/ 961757 w 6181344"/>
              <a:gd name="connsiteY1" fmla="*/ 5076690 h 6858000"/>
              <a:gd name="connsiteX2" fmla="*/ 6094475 w 6181344"/>
              <a:gd name="connsiteY2" fmla="*/ 5076690 h 6858000"/>
              <a:gd name="connsiteX3" fmla="*/ 6094475 w 6181344"/>
              <a:gd name="connsiteY3" fmla="*/ 4070850 h 6858000"/>
              <a:gd name="connsiteX4" fmla="*/ 0 w 6181344"/>
              <a:gd name="connsiteY4" fmla="*/ 0 h 6858000"/>
              <a:gd name="connsiteX5" fmla="*/ 6181344 w 6181344"/>
              <a:gd name="connsiteY5" fmla="*/ 0 h 6858000"/>
              <a:gd name="connsiteX6" fmla="*/ 6181344 w 6181344"/>
              <a:gd name="connsiteY6" fmla="*/ 6858000 h 6858000"/>
              <a:gd name="connsiteX7" fmla="*/ 0 w 6181344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81344" h="6858000">
                <a:moveTo>
                  <a:pt x="961757" y="4070850"/>
                </a:moveTo>
                <a:lnTo>
                  <a:pt x="961757" y="5076690"/>
                </a:lnTo>
                <a:lnTo>
                  <a:pt x="6094475" y="5076690"/>
                </a:lnTo>
                <a:lnTo>
                  <a:pt x="6094475" y="4070850"/>
                </a:lnTo>
                <a:close/>
                <a:moveTo>
                  <a:pt x="0" y="0"/>
                </a:moveTo>
                <a:lnTo>
                  <a:pt x="6181344" y="0"/>
                </a:lnTo>
                <a:lnTo>
                  <a:pt x="61813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3EBD09-1706-473B-B779-2BE1D717216B}"/>
              </a:ext>
            </a:extLst>
          </p:cNvPr>
          <p:cNvSpPr/>
          <p:nvPr userDrawn="1"/>
        </p:nvSpPr>
        <p:spPr>
          <a:xfrm>
            <a:off x="963281" y="4070850"/>
            <a:ext cx="5132718" cy="1005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2728" y="4151376"/>
            <a:ext cx="4443664" cy="914400"/>
          </a:xfrm>
        </p:spPr>
        <p:txBody>
          <a:bodyPr anchor="ctr" anchorCtr="0">
            <a:normAutofit/>
          </a:bodyPr>
          <a:lstStyle>
            <a:lvl1pPr algn="ctr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F381AAE-62C0-4761-90A8-43C8E0B3D2A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048000" y="777240"/>
            <a:ext cx="8229600" cy="5303520"/>
          </a:xfrm>
          <a:custGeom>
            <a:avLst/>
            <a:gdLst>
              <a:gd name="connsiteX0" fmla="*/ 0 w 8229600"/>
              <a:gd name="connsiteY0" fmla="*/ 0 h 5303520"/>
              <a:gd name="connsiteX1" fmla="*/ 8229600 w 8229600"/>
              <a:gd name="connsiteY1" fmla="*/ 0 h 5303520"/>
              <a:gd name="connsiteX2" fmla="*/ 8229600 w 8229600"/>
              <a:gd name="connsiteY2" fmla="*/ 5303520 h 5303520"/>
              <a:gd name="connsiteX3" fmla="*/ 0 w 8229600"/>
              <a:gd name="connsiteY3" fmla="*/ 5303520 h 5303520"/>
              <a:gd name="connsiteX4" fmla="*/ 0 w 8229600"/>
              <a:gd name="connsiteY4" fmla="*/ 4299450 h 5303520"/>
              <a:gd name="connsiteX5" fmla="*/ 3047999 w 8229600"/>
              <a:gd name="connsiteY5" fmla="*/ 4299450 h 5303520"/>
              <a:gd name="connsiteX6" fmla="*/ 3047999 w 8229600"/>
              <a:gd name="connsiteY6" fmla="*/ 3293610 h 5303520"/>
              <a:gd name="connsiteX7" fmla="*/ 0 w 8229600"/>
              <a:gd name="connsiteY7" fmla="*/ 3293610 h 5303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229600" h="5303520">
                <a:moveTo>
                  <a:pt x="0" y="0"/>
                </a:moveTo>
                <a:lnTo>
                  <a:pt x="8229600" y="0"/>
                </a:lnTo>
                <a:lnTo>
                  <a:pt x="8229600" y="5303520"/>
                </a:lnTo>
                <a:lnTo>
                  <a:pt x="0" y="5303520"/>
                </a:lnTo>
                <a:lnTo>
                  <a:pt x="0" y="4299450"/>
                </a:lnTo>
                <a:lnTo>
                  <a:pt x="3047999" y="4299450"/>
                </a:lnTo>
                <a:lnTo>
                  <a:pt x="3047999" y="3293610"/>
                </a:lnTo>
                <a:lnTo>
                  <a:pt x="0" y="3293610"/>
                </a:lnTo>
                <a:close/>
              </a:path>
            </a:pathLst>
          </a:custGeom>
          <a:solidFill>
            <a:schemeClr val="accent4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EB05F6-A3ED-45AB-B103-D5E34BFD6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r>
              <a:rPr lang="en-US"/>
              <a:t>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029C1C-740D-4213-96FE-1FAA3072FF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4E8801-7449-48B4-8D64-BCE20D083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concep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C62EDD7B-9CFE-429C-B002-CB0D9B31ECD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24" y="0"/>
            <a:ext cx="12188952" cy="6858000"/>
          </a:xfrm>
          <a:solidFill>
            <a:schemeClr val="bg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0F3BCA8-7FE0-4921-AE34-6F98AC0AC858}"/>
              </a:ext>
            </a:extLst>
          </p:cNvPr>
          <p:cNvSpPr/>
          <p:nvPr userDrawn="1"/>
        </p:nvSpPr>
        <p:spPr>
          <a:xfrm>
            <a:off x="6096000" y="1143000"/>
            <a:ext cx="5486400" cy="4572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365760" rtlCol="0" anchor="ctr"/>
          <a:lstStyle/>
          <a:p>
            <a:pPr algn="ctr"/>
            <a:endParaRPr lang="en-US" sz="36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143000"/>
            <a:ext cx="5486400" cy="4572000"/>
          </a:xfrm>
          <a:solidFill>
            <a:schemeClr val="bg1">
              <a:alpha val="90000"/>
            </a:schemeClr>
          </a:solidFill>
        </p:spPr>
        <p:txBody>
          <a:bodyPr lIns="612648" tIns="822960" rIns="457200" anchor="t">
            <a:no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29400" y="2996693"/>
            <a:ext cx="4416552" cy="2216986"/>
          </a:xfrm>
        </p:spPr>
        <p:txBody>
          <a:bodyPr>
            <a:normAutofit/>
          </a:bodyPr>
          <a:lstStyle>
            <a:lvl1pPr marL="0" indent="0">
              <a:lnSpc>
                <a:spcPts val="2000"/>
              </a:lnSpc>
              <a:buNone/>
              <a:defRPr sz="1400"/>
            </a:lvl1pPr>
            <a:lvl2pPr marL="457200" indent="0">
              <a:lnSpc>
                <a:spcPts val="2200"/>
              </a:lnSpc>
              <a:buNone/>
              <a:defRPr sz="1600"/>
            </a:lvl2pPr>
            <a:lvl3pPr marL="914400" indent="0">
              <a:lnSpc>
                <a:spcPts val="2200"/>
              </a:lnSpc>
              <a:buNone/>
              <a:defRPr sz="1600"/>
            </a:lvl3pPr>
            <a:lvl4pPr marL="1371600" indent="0">
              <a:lnSpc>
                <a:spcPts val="2200"/>
              </a:lnSpc>
              <a:buNone/>
              <a:defRPr sz="1600"/>
            </a:lvl4pPr>
            <a:lvl5pPr marL="1828800" indent="0">
              <a:lnSpc>
                <a:spcPts val="2200"/>
              </a:lnSpc>
              <a:buNone/>
              <a:defRPr sz="1600"/>
            </a:lvl5pPr>
          </a:lstStyle>
          <a:p>
            <a:pPr lvl="0"/>
            <a:r>
              <a:rPr lang="en-US" dirty="0"/>
              <a:t>Click to edit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146249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4224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ZA" dirty="0"/>
          </a:p>
        </p:txBody>
      </p:sp>
      <p:sp>
        <p:nvSpPr>
          <p:cNvPr id="64" name="Text Placeholder 3">
            <a:extLst>
              <a:ext uri="{FF2B5EF4-FFF2-40B4-BE49-F238E27FC236}">
                <a16:creationId xmlns:a16="http://schemas.microsoft.com/office/drawing/2014/main" id="{7CFD315B-9E75-4209-B7A2-80B8449A4E2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2148840" y="1993392"/>
            <a:ext cx="1828800" cy="696885"/>
          </a:xfrm>
          <a:noFill/>
          <a:ln w="12700">
            <a:solidFill>
              <a:schemeClr val="accent3"/>
            </a:solidFill>
          </a:ln>
        </p:spPr>
        <p:txBody>
          <a:bodyPr tIns="36000" anchor="ctr" anchorCtr="1">
            <a:normAutofit/>
          </a:bodyPr>
          <a:lstStyle>
            <a:lvl1pPr marL="0" indent="0" algn="ctr">
              <a:lnSpc>
                <a:spcPct val="1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Item Title</a:t>
            </a:r>
            <a:endParaRPr lang="en-ZA" dirty="0"/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0FE649C6-E102-4D6E-ABCC-F2992D28195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255264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BE213787-ACF7-458D-9A73-3F194978B6D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6154F8E5-E3E5-4C0F-AE2F-2170C25EDC5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B1453360-81EF-4EB1-B249-712DA6E62C83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2" name="Text Placeholder 10">
            <a:extLst>
              <a:ext uri="{FF2B5EF4-FFF2-40B4-BE49-F238E27FC236}">
                <a16:creationId xmlns:a16="http://schemas.microsoft.com/office/drawing/2014/main" id="{9FBB54B5-A522-4A23-BBF7-AD1A18EDFD19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4" name="Text Placeholder 10">
            <a:extLst>
              <a:ext uri="{FF2B5EF4-FFF2-40B4-BE49-F238E27FC236}">
                <a16:creationId xmlns:a16="http://schemas.microsoft.com/office/drawing/2014/main" id="{867C3CE9-8463-4382-AE21-F6BF3518D01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5" name="Text Placeholder 10">
            <a:extLst>
              <a:ext uri="{FF2B5EF4-FFF2-40B4-BE49-F238E27FC236}">
                <a16:creationId xmlns:a16="http://schemas.microsoft.com/office/drawing/2014/main" id="{FDB7C866-DDCF-4E42-8CC8-A211234AFBAB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6" name="Text Placeholder 10">
            <a:extLst>
              <a:ext uri="{FF2B5EF4-FFF2-40B4-BE49-F238E27FC236}">
                <a16:creationId xmlns:a16="http://schemas.microsoft.com/office/drawing/2014/main" id="{C4F4671C-F421-46D3-B43B-46B3F0DF596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8" name="Text Placeholder 10">
            <a:extLst>
              <a:ext uri="{FF2B5EF4-FFF2-40B4-BE49-F238E27FC236}">
                <a16:creationId xmlns:a16="http://schemas.microsoft.com/office/drawing/2014/main" id="{0E7055C4-CE9C-411A-A475-92AB82FE1E7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9" name="Text Placeholder 10">
            <a:extLst>
              <a:ext uri="{FF2B5EF4-FFF2-40B4-BE49-F238E27FC236}">
                <a16:creationId xmlns:a16="http://schemas.microsoft.com/office/drawing/2014/main" id="{5B7AA0C1-6D4F-4D6B-9E27-6ECEE6F49E6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7" name="Text Placeholder 10">
            <a:extLst>
              <a:ext uri="{FF2B5EF4-FFF2-40B4-BE49-F238E27FC236}">
                <a16:creationId xmlns:a16="http://schemas.microsoft.com/office/drawing/2014/main" id="{6D392CE7-6DB5-412C-939E-200FAC216434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0" name="Text Placeholder 10">
            <a:extLst>
              <a:ext uri="{FF2B5EF4-FFF2-40B4-BE49-F238E27FC236}">
                <a16:creationId xmlns:a16="http://schemas.microsoft.com/office/drawing/2014/main" id="{A5EC4B0C-5DD6-4EEB-AF30-E36D4F9E5EC0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1" name="Text Placeholder 10">
            <a:extLst>
              <a:ext uri="{FF2B5EF4-FFF2-40B4-BE49-F238E27FC236}">
                <a16:creationId xmlns:a16="http://schemas.microsoft.com/office/drawing/2014/main" id="{2521C66C-8612-487A-AB8B-18249AB8BF27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43" name="Text Placeholder 10">
            <a:extLst>
              <a:ext uri="{FF2B5EF4-FFF2-40B4-BE49-F238E27FC236}">
                <a16:creationId xmlns:a16="http://schemas.microsoft.com/office/drawing/2014/main" id="{824436FA-ECBE-4BB1-9126-66F330E7F0AE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114800"/>
            <a:ext cx="731520" cy="457200"/>
          </a:xfrm>
        </p:spPr>
        <p:txBody>
          <a:bodyPr anchor="ctr"/>
          <a:lstStyle>
            <a:lvl1pPr marL="0" indent="0" algn="ctr">
              <a:buNone/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Year</a:t>
            </a:r>
            <a:endParaRPr lang="en-ZA" dirty="0"/>
          </a:p>
        </p:txBody>
      </p:sp>
      <p:sp>
        <p:nvSpPr>
          <p:cNvPr id="52" name="Text Placeholder 10">
            <a:extLst>
              <a:ext uri="{FF2B5EF4-FFF2-40B4-BE49-F238E27FC236}">
                <a16:creationId xmlns:a16="http://schemas.microsoft.com/office/drawing/2014/main" id="{0622C4FE-C10F-4B57-B40B-0FA21F330517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3" name="Text Placeholder 10">
            <a:extLst>
              <a:ext uri="{FF2B5EF4-FFF2-40B4-BE49-F238E27FC236}">
                <a16:creationId xmlns:a16="http://schemas.microsoft.com/office/drawing/2014/main" id="{0E5C83ED-676D-4C6E-84B3-CF127AC5444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4" name="Text Placeholder 10">
            <a:extLst>
              <a:ext uri="{FF2B5EF4-FFF2-40B4-BE49-F238E27FC236}">
                <a16:creationId xmlns:a16="http://schemas.microsoft.com/office/drawing/2014/main" id="{678DF814-ABAE-422D-8055-BD8FF43DDF5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5" name="Text Placeholder 10">
            <a:extLst>
              <a:ext uri="{FF2B5EF4-FFF2-40B4-BE49-F238E27FC236}">
                <a16:creationId xmlns:a16="http://schemas.microsoft.com/office/drawing/2014/main" id="{E7022C5B-31FF-4550-9CDC-2CF1AB17D55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6" name="Text Placeholder 10">
            <a:extLst>
              <a:ext uri="{FF2B5EF4-FFF2-40B4-BE49-F238E27FC236}">
                <a16:creationId xmlns:a16="http://schemas.microsoft.com/office/drawing/2014/main" id="{C54252E9-4902-4781-BE29-34163ABE7ED9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7" name="Text Placeholder 10">
            <a:extLst>
              <a:ext uri="{FF2B5EF4-FFF2-40B4-BE49-F238E27FC236}">
                <a16:creationId xmlns:a16="http://schemas.microsoft.com/office/drawing/2014/main" id="{0FD8FBC5-AD5D-464D-8360-6AA55AA2FA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8" name="Text Placeholder 10">
            <a:extLst>
              <a:ext uri="{FF2B5EF4-FFF2-40B4-BE49-F238E27FC236}">
                <a16:creationId xmlns:a16="http://schemas.microsoft.com/office/drawing/2014/main" id="{C90BD4FA-047A-4A4F-B1E2-4FDEA49BB0A0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0" name="Text Placeholder 10">
            <a:extLst>
              <a:ext uri="{FF2B5EF4-FFF2-40B4-BE49-F238E27FC236}">
                <a16:creationId xmlns:a16="http://schemas.microsoft.com/office/drawing/2014/main" id="{5FBE1C04-A830-4310-A83C-178E44D8A72F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1" name="Text Placeholder 10">
            <a:extLst>
              <a:ext uri="{FF2B5EF4-FFF2-40B4-BE49-F238E27FC236}">
                <a16:creationId xmlns:a16="http://schemas.microsoft.com/office/drawing/2014/main" id="{EB543626-7655-454D-8E28-B2391850A39C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59" name="Text Placeholder 10">
            <a:extLst>
              <a:ext uri="{FF2B5EF4-FFF2-40B4-BE49-F238E27FC236}">
                <a16:creationId xmlns:a16="http://schemas.microsoft.com/office/drawing/2014/main" id="{5F306D8F-E1A5-492D-9145-6445614AB282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2" name="Text Placeholder 10">
            <a:extLst>
              <a:ext uri="{FF2B5EF4-FFF2-40B4-BE49-F238E27FC236}">
                <a16:creationId xmlns:a16="http://schemas.microsoft.com/office/drawing/2014/main" id="{9C109601-CAE5-44CE-ADF7-9FB216F81780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17AE5B8B-FA0E-40E2-9841-D0F9AB83E023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MM</a:t>
            </a:r>
            <a:endParaRPr lang="en-ZA" dirty="0"/>
          </a:p>
        </p:txBody>
      </p:sp>
      <p:sp>
        <p:nvSpPr>
          <p:cNvPr id="33" name="Date Placeholder 3">
            <a:extLst>
              <a:ext uri="{FF2B5EF4-FFF2-40B4-BE49-F238E27FC236}">
                <a16:creationId xmlns:a16="http://schemas.microsoft.com/office/drawing/2014/main" id="{1560C8D6-BAAE-4E4C-B478-D7EEA33BC34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20XX</a:t>
            </a:r>
          </a:p>
        </p:txBody>
      </p:sp>
      <p:sp>
        <p:nvSpPr>
          <p:cNvPr id="34" name="Footer Placeholder 4">
            <a:extLst>
              <a:ext uri="{FF2B5EF4-FFF2-40B4-BE49-F238E27FC236}">
                <a16:creationId xmlns:a16="http://schemas.microsoft.com/office/drawing/2014/main" id="{2D34A825-4619-4016-B027-DA83FE075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Contoso business plan</a:t>
            </a:r>
          </a:p>
        </p:txBody>
      </p:sp>
      <p:sp>
        <p:nvSpPr>
          <p:cNvPr id="35" name="Slide Number Placeholder 5">
            <a:extLst>
              <a:ext uri="{FF2B5EF4-FFF2-40B4-BE49-F238E27FC236}">
                <a16:creationId xmlns:a16="http://schemas.microsoft.com/office/drawing/2014/main" id="{A065CC06-C5B6-44D0-8071-1833580AB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0640421"/>
      </p:ext>
    </p:extLst>
  </p:cSld>
  <p:clrMapOvr>
    <a:masterClrMapping/>
  </p:clrMapOvr>
  <p:hf hd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en-US" dirty="0"/>
              <a:t>Contoso business plan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4" r:id="rId3"/>
    <p:sldLayoutId id="2147483675" r:id="rId4"/>
    <p:sldLayoutId id="2147483667" r:id="rId5"/>
    <p:sldLayoutId id="2147483666" r:id="rId6"/>
    <p:sldLayoutId id="2147483651" r:id="rId7"/>
    <p:sldLayoutId id="2147483670" r:id="rId8"/>
    <p:sldLayoutId id="2147483672" r:id="rId9"/>
    <p:sldLayoutId id="2147483653" r:id="rId10"/>
    <p:sldLayoutId id="2147483674" r:id="rId11"/>
    <p:sldLayoutId id="2147483668" r:id="rId12"/>
    <p:sldLayoutId id="2147483669" r:id="rId13"/>
    <p:sldLayoutId id="2147483673" r:id="rId14"/>
    <p:sldLayoutId id="2147483671" r:id="rId15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72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1920" userDrawn="1">
          <p15:clr>
            <a:srgbClr val="F26B43"/>
          </p15:clr>
        </p15:guide>
        <p15:guide id="4" pos="5760" userDrawn="1">
          <p15:clr>
            <a:srgbClr val="F26B43"/>
          </p15:clr>
        </p15:guide>
        <p15:guide id="5" pos="5184" userDrawn="1">
          <p15:clr>
            <a:srgbClr val="5ACBF0"/>
          </p15:clr>
        </p15:guide>
        <p15:guide id="6" pos="2496" userDrawn="1">
          <p15:clr>
            <a:srgbClr val="5ACBF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815C6-3AD0-46E6-A74A-1967BD91AF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30584" y="1901952"/>
            <a:ext cx="3937416" cy="2387600"/>
          </a:xfrm>
        </p:spPr>
        <p:txBody>
          <a:bodyPr>
            <a:normAutofit/>
          </a:bodyPr>
          <a:lstStyle/>
          <a:p>
            <a:r>
              <a:rPr lang="en-US" dirty="0"/>
              <a:t>AFA</a:t>
            </a:r>
            <a:br>
              <a:rPr lang="en-US" dirty="0"/>
            </a:br>
            <a:r>
              <a:rPr lang="en-US" dirty="0"/>
              <a:t>ACADEMIES</a:t>
            </a:r>
          </a:p>
        </p:txBody>
      </p:sp>
      <p:sp>
        <p:nvSpPr>
          <p:cNvPr id="23" name="Subtitle 22">
            <a:extLst>
              <a:ext uri="{FF2B5EF4-FFF2-40B4-BE49-F238E27FC236}">
                <a16:creationId xmlns:a16="http://schemas.microsoft.com/office/drawing/2014/main" id="{4829E901-B0F6-4B1C-8D1C-8B758458B7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30584" y="4379976"/>
            <a:ext cx="3937416" cy="572798"/>
          </a:xfrm>
        </p:spPr>
        <p:txBody>
          <a:bodyPr/>
          <a:lstStyle/>
          <a:p>
            <a:r>
              <a:rPr lang="en-US" dirty="0"/>
              <a:t>EE-19</a:t>
            </a:r>
          </a:p>
        </p:txBody>
      </p:sp>
      <p:pic>
        <p:nvPicPr>
          <p:cNvPr id="16" name="Picture Placeholder 15" descr="photo of 2 men drawing a graph&#10;">
            <a:extLst>
              <a:ext uri="{FF2B5EF4-FFF2-40B4-BE49-F238E27FC236}">
                <a16:creationId xmlns:a16="http://schemas.microsoft.com/office/drawing/2014/main" id="{AE10A7AB-4E16-4B85-8C75-FABB6412DD5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393825" y="1143000"/>
            <a:ext cx="5029200" cy="4572000"/>
          </a:xfrm>
        </p:spPr>
      </p:pic>
    </p:spTree>
    <p:extLst>
      <p:ext uri="{BB962C8B-B14F-4D97-AF65-F5344CB8AC3E}">
        <p14:creationId xmlns:p14="http://schemas.microsoft.com/office/powerpoint/2010/main" val="39461801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FAD2AE59-5630-4D5C-83A9-4CDEF4D7DC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1371600"/>
            <a:ext cx="5057774" cy="640080"/>
          </a:xfrm>
        </p:spPr>
        <p:txBody>
          <a:bodyPr>
            <a:noAutofit/>
          </a:bodyPr>
          <a:lstStyle/>
          <a:p>
            <a:r>
              <a:rPr lang="en-US" altLang="en-PK" sz="3600" b="1" dirty="0"/>
              <a:t>R &amp; D Limited Partnership</a:t>
            </a:r>
            <a:endParaRPr lang="en-US" dirty="0"/>
          </a:p>
        </p:txBody>
      </p:sp>
      <p:pic>
        <p:nvPicPr>
          <p:cNvPr id="47" name="Picture Placeholder 46" descr="Person drawing a line on a graph on a clear white board">
            <a:extLst>
              <a:ext uri="{FF2B5EF4-FFF2-40B4-BE49-F238E27FC236}">
                <a16:creationId xmlns:a16="http://schemas.microsoft.com/office/drawing/2014/main" id="{11BA5C3B-BBA0-484C-95FF-48C53441E847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709928" y="2105025"/>
            <a:ext cx="4178808" cy="3383280"/>
          </a:xfr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A6B31B0-7B84-475D-961F-09C0191F91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1140041"/>
            <a:ext cx="4679059" cy="287816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PK" sz="1600" dirty="0"/>
              <a:t>This method of financing provides funds from inventors looking for tax shelters.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PK" sz="1600" dirty="0"/>
              <a:t>A typical R&amp;D partnership arrangement is established with a sponsoring company developing the technology with funds being provided by a limited partnership of individual investors.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altLang="en-PK" sz="1600" dirty="0"/>
              <a:t>Research and development limited partnerships are particularly good when the project involves a high degree of risk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C9D4550-C89A-A93D-EF07-9368B89D42A4}"/>
              </a:ext>
            </a:extLst>
          </p:cNvPr>
          <p:cNvSpPr txBox="1">
            <a:spLocks/>
          </p:cNvSpPr>
          <p:nvPr/>
        </p:nvSpPr>
        <p:spPr>
          <a:xfrm>
            <a:off x="6195249" y="4100341"/>
            <a:ext cx="4480560" cy="64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609600" indent="-609600">
              <a:buFont typeface="Wingdings" panose="05000000000000000000" pitchFamily="2" charset="2"/>
              <a:buNone/>
              <a:defRPr/>
            </a:pPr>
            <a:r>
              <a:rPr lang="en-US" altLang="en-PK" b="1" dirty="0"/>
              <a:t>Procedure: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0F9B17B-92B1-CB6F-D64A-E780C99CB6AE}"/>
              </a:ext>
            </a:extLst>
          </p:cNvPr>
          <p:cNvSpPr txBox="1"/>
          <p:nvPr/>
        </p:nvSpPr>
        <p:spPr>
          <a:xfrm>
            <a:off x="6773772" y="4564975"/>
            <a:ext cx="609814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609600" indent="-609600" eaLnBrk="1" hangingPunct="1">
              <a:buFont typeface="Wingdings" panose="05000000000000000000" pitchFamily="2" charset="2"/>
              <a:buNone/>
              <a:defRPr/>
            </a:pPr>
            <a:r>
              <a:rPr lang="en-US" altLang="en-PK" sz="1800" b="1" dirty="0"/>
              <a:t>Funding Stage</a:t>
            </a:r>
          </a:p>
          <a:p>
            <a:pPr marL="609600" indent="-609600">
              <a:defRPr/>
            </a:pPr>
            <a:r>
              <a:rPr lang="en-US" altLang="en-PK" b="1" dirty="0"/>
              <a:t>Development Stage</a:t>
            </a:r>
          </a:p>
          <a:p>
            <a:pPr marL="609600" indent="-609600">
              <a:defRPr/>
            </a:pPr>
            <a:r>
              <a:rPr lang="en-US" altLang="en-PK" sz="1800" b="1" dirty="0"/>
              <a:t>Exit Stage</a:t>
            </a:r>
          </a:p>
        </p:txBody>
      </p:sp>
    </p:spTree>
    <p:extLst>
      <p:ext uri="{BB962C8B-B14F-4D97-AF65-F5344CB8AC3E}">
        <p14:creationId xmlns:p14="http://schemas.microsoft.com/office/powerpoint/2010/main" val="41516945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>
            <a:normAutofit/>
          </a:bodyPr>
          <a:lstStyle/>
          <a:p>
            <a:r>
              <a:rPr lang="en-ZA" dirty="0"/>
              <a:t>Timeline</a:t>
            </a:r>
            <a:endParaRPr lang="en-US" dirty="0"/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830F660-D88D-4A5F-8F7C-44B1D5C8E661}"/>
              </a:ext>
            </a:extLst>
          </p:cNvPr>
          <p:cNvSpPr>
            <a:spLocks noGrp="1"/>
          </p:cNvSpPr>
          <p:nvPr>
            <p:ph type="body" sz="quarter" idx="59"/>
          </p:nvPr>
        </p:nvSpPr>
        <p:spPr>
          <a:xfrm>
            <a:off x="2148840" y="1993392"/>
            <a:ext cx="1828800" cy="696885"/>
          </a:xfrm>
        </p:spPr>
        <p:txBody>
          <a:bodyPr tIns="164592" anchor="t" anchorCtr="0"/>
          <a:lstStyle/>
          <a:p>
            <a:r>
              <a:rPr lang="en-ZA" dirty="0"/>
              <a:t>Pitched the Idea</a:t>
            </a:r>
          </a:p>
        </p:txBody>
      </p:sp>
      <p:sp>
        <p:nvSpPr>
          <p:cNvPr id="4" name="Text Placeholder 32">
            <a:extLst>
              <a:ext uri="{FF2B5EF4-FFF2-40B4-BE49-F238E27FC236}">
                <a16:creationId xmlns:a16="http://schemas.microsoft.com/office/drawing/2014/main" id="{4EFAA59F-358B-40DE-9197-3FDEA14EC223}"/>
              </a:ext>
            </a:extLst>
          </p:cNvPr>
          <p:cNvSpPr txBox="1">
            <a:spLocks/>
          </p:cNvSpPr>
          <p:nvPr/>
        </p:nvSpPr>
        <p:spPr>
          <a:xfrm>
            <a:off x="2218456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Feb 2023</a:t>
            </a:r>
          </a:p>
        </p:txBody>
      </p:sp>
      <p:sp>
        <p:nvSpPr>
          <p:cNvPr id="38" name="Text Placeholder 31">
            <a:extLst>
              <a:ext uri="{FF2B5EF4-FFF2-40B4-BE49-F238E27FC236}">
                <a16:creationId xmlns:a16="http://schemas.microsoft.com/office/drawing/2014/main" id="{607DCFEC-829E-4B9D-9E7F-72EDD3917269}"/>
              </a:ext>
            </a:extLst>
          </p:cNvPr>
          <p:cNvSpPr txBox="1">
            <a:spLocks/>
          </p:cNvSpPr>
          <p:nvPr/>
        </p:nvSpPr>
        <p:spPr>
          <a:xfrm>
            <a:off x="4076760" y="1993392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Business Plan</a:t>
            </a:r>
          </a:p>
        </p:txBody>
      </p:sp>
      <p:sp>
        <p:nvSpPr>
          <p:cNvPr id="39" name="Text Placeholder 32">
            <a:extLst>
              <a:ext uri="{FF2B5EF4-FFF2-40B4-BE49-F238E27FC236}">
                <a16:creationId xmlns:a16="http://schemas.microsoft.com/office/drawing/2014/main" id="{4108CB68-6F0A-484F-A51D-06A02D71D152}"/>
              </a:ext>
            </a:extLst>
          </p:cNvPr>
          <p:cNvSpPr txBox="1">
            <a:spLocks/>
          </p:cNvSpPr>
          <p:nvPr/>
        </p:nvSpPr>
        <p:spPr>
          <a:xfrm>
            <a:off x="4145951" y="2382629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April 2023</a:t>
            </a:r>
          </a:p>
        </p:txBody>
      </p:sp>
      <p:sp>
        <p:nvSpPr>
          <p:cNvPr id="34" name="Text Placeholder 31">
            <a:extLst>
              <a:ext uri="{FF2B5EF4-FFF2-40B4-BE49-F238E27FC236}">
                <a16:creationId xmlns:a16="http://schemas.microsoft.com/office/drawing/2014/main" id="{7FB66D8F-42FB-4D6F-B5C7-E8A2704C4D5D}"/>
              </a:ext>
            </a:extLst>
          </p:cNvPr>
          <p:cNvSpPr txBox="1">
            <a:spLocks/>
          </p:cNvSpPr>
          <p:nvPr/>
        </p:nvSpPr>
        <p:spPr>
          <a:xfrm>
            <a:off x="8479629" y="1993392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Gather feedback</a:t>
            </a:r>
          </a:p>
        </p:txBody>
      </p:sp>
      <p:sp>
        <p:nvSpPr>
          <p:cNvPr id="35" name="Text Placeholder 32">
            <a:extLst>
              <a:ext uri="{FF2B5EF4-FFF2-40B4-BE49-F238E27FC236}">
                <a16:creationId xmlns:a16="http://schemas.microsoft.com/office/drawing/2014/main" id="{970F9344-0ABB-49C3-B3ED-B9214081BFF4}"/>
              </a:ext>
            </a:extLst>
          </p:cNvPr>
          <p:cNvSpPr txBox="1">
            <a:spLocks/>
          </p:cNvSpPr>
          <p:nvPr/>
        </p:nvSpPr>
        <p:spPr>
          <a:xfrm>
            <a:off x="8531359" y="240487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Oct 2023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6861FF3-B902-4DEC-B46D-0F2E499C51CF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4399" y="3255264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2023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5941AA2-C85B-41A7-9264-A0C66F32930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19659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C4BD3D3-C7A9-46F1-8ED8-AB8D1BB8926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752344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73EDDDB-6509-4407-BA35-232AAF9F198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35418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33A061F-AC2A-4E3F-B448-DC6FEC307A5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43297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51176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D1FD068B-6917-4C40-B40D-5F7B670EA7BE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055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EEAE71AD-30AF-4021-B577-B686EC6DA329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669348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D8E5FFBE-125E-43C8-A66E-DE8D2FE7AF38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748140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209F81D-5EC6-4D97-B0C2-AC00081AB1A7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26932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A477EE3-A17C-4158-91E8-03A401BE96CB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>
          <a:xfrm>
            <a:off x="905724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477818B-3CAB-4A39-939D-99E98D2EE682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845160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A7907FC8-DAAF-4896-A2B1-C173BF2FAE69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>
          <a:xfrm>
            <a:off x="10633085" y="336499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11" name="Year">
            <a:extLst>
              <a:ext uri="{FF2B5EF4-FFF2-40B4-BE49-F238E27FC236}">
                <a16:creationId xmlns:a16="http://schemas.microsoft.com/office/drawing/2014/main" id="{44D29552-2F85-4F4F-9B7F-B79798681FB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4400" y="4114800"/>
            <a:ext cx="731520" cy="457200"/>
          </a:xfrm>
        </p:spPr>
        <p:txBody>
          <a:bodyPr>
            <a:normAutofit/>
          </a:bodyPr>
          <a:lstStyle/>
          <a:p>
            <a:r>
              <a:rPr lang="en-ZA" dirty="0"/>
              <a:t>2023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FEC65619-A68A-4D21-9D17-40F8692EF196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>
          <a:xfrm>
            <a:off x="196991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JAN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D9C4CCA5-A2BE-4897-994D-9B1669D69FD3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275234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FEB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0C5FD452-DC3E-4D62-B19B-0A79E604A8A8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3545289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MAR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96D290B2-F312-4D9A-96C7-D40523406AC5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4332976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APR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80E52477-0BA9-471B-B2C2-F1A03FCF188F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5120663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MAY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70D1D022-03FA-47E6-8430-252C6D5B4C4E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5908350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JUN</a:t>
            </a:r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FA7483FC-7290-41B1-B371-ECA1174519DE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6696037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JUL</a:t>
            </a:r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149E385-DCE9-4DC9-8F0A-F8BAF02D9797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7483724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AUG</a:t>
            </a:r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B7A506EE-32D5-4685-97A6-8FDFEF238C43}"/>
              </a:ext>
            </a:extLst>
          </p:cNvPr>
          <p:cNvSpPr>
            <a:spLocks noGrp="1"/>
          </p:cNvSpPr>
          <p:nvPr>
            <p:ph type="body" sz="quarter" idx="56"/>
          </p:nvPr>
        </p:nvSpPr>
        <p:spPr>
          <a:xfrm>
            <a:off x="8271411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SEP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1787EDAC-5EAB-4A0D-9BD2-D6E9FD0B26A1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9059098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OCT</a:t>
            </a: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80CB353-63CA-4305-9748-807B6905DBFF}"/>
              </a:ext>
            </a:extLst>
          </p:cNvPr>
          <p:cNvSpPr>
            <a:spLocks noGrp="1"/>
          </p:cNvSpPr>
          <p:nvPr>
            <p:ph type="body" sz="quarter" idx="57"/>
          </p:nvPr>
        </p:nvSpPr>
        <p:spPr>
          <a:xfrm>
            <a:off x="9846785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NOV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1B52C010-5159-4F61-821F-E73647E7C066}"/>
              </a:ext>
            </a:extLst>
          </p:cNvPr>
          <p:cNvSpPr>
            <a:spLocks noGrp="1"/>
          </p:cNvSpPr>
          <p:nvPr>
            <p:ph type="body" sz="quarter" idx="58"/>
          </p:nvPr>
        </p:nvSpPr>
        <p:spPr>
          <a:xfrm>
            <a:off x="10634472" y="4233672"/>
            <a:ext cx="640080" cy="201776"/>
          </a:xfrm>
        </p:spPr>
        <p:txBody>
          <a:bodyPr>
            <a:noAutofit/>
          </a:bodyPr>
          <a:lstStyle/>
          <a:p>
            <a:r>
              <a:rPr lang="en-ZA" dirty="0"/>
              <a:t>DEC</a:t>
            </a:r>
          </a:p>
        </p:txBody>
      </p:sp>
      <p:sp>
        <p:nvSpPr>
          <p:cNvPr id="40" name="Text Placeholder 31">
            <a:extLst>
              <a:ext uri="{FF2B5EF4-FFF2-40B4-BE49-F238E27FC236}">
                <a16:creationId xmlns:a16="http://schemas.microsoft.com/office/drawing/2014/main" id="{0322F7C2-6007-4413-B0AC-012350267DE3}"/>
              </a:ext>
            </a:extLst>
          </p:cNvPr>
          <p:cNvSpPr txBox="1">
            <a:spLocks/>
          </p:cNvSpPr>
          <p:nvPr/>
        </p:nvSpPr>
        <p:spPr>
          <a:xfrm>
            <a:off x="4233987" y="5061428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cs typeface="Calibri Light"/>
              </a:rPr>
              <a:t>Brainstorming &amp; SWOT Analysis</a:t>
            </a:r>
          </a:p>
          <a:p>
            <a:endParaRPr lang="en-ZA" sz="1200" dirty="0">
              <a:cs typeface="Calibri Light"/>
            </a:endParaRPr>
          </a:p>
        </p:txBody>
      </p:sp>
      <p:sp>
        <p:nvSpPr>
          <p:cNvPr id="41" name="Text Placeholder 32">
            <a:extLst>
              <a:ext uri="{FF2B5EF4-FFF2-40B4-BE49-F238E27FC236}">
                <a16:creationId xmlns:a16="http://schemas.microsoft.com/office/drawing/2014/main" id="{10494267-4554-4417-885E-D691A01C97F0}"/>
              </a:ext>
            </a:extLst>
          </p:cNvPr>
          <p:cNvSpPr txBox="1">
            <a:spLocks/>
          </p:cNvSpPr>
          <p:nvPr/>
        </p:nvSpPr>
        <p:spPr>
          <a:xfrm>
            <a:off x="4303178" y="5635447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May 2023</a:t>
            </a:r>
          </a:p>
        </p:txBody>
      </p:sp>
      <p:sp>
        <p:nvSpPr>
          <p:cNvPr id="64" name="Text Placeholder 31">
            <a:extLst>
              <a:ext uri="{FF2B5EF4-FFF2-40B4-BE49-F238E27FC236}">
                <a16:creationId xmlns:a16="http://schemas.microsoft.com/office/drawing/2014/main" id="{F1A00DD6-EC7E-41AB-A576-5AEA42E9A538}"/>
              </a:ext>
            </a:extLst>
          </p:cNvPr>
          <p:cNvSpPr txBox="1">
            <a:spLocks/>
          </p:cNvSpPr>
          <p:nvPr/>
        </p:nvSpPr>
        <p:spPr>
          <a:xfrm>
            <a:off x="7105419" y="5089379"/>
            <a:ext cx="1828800" cy="694944"/>
          </a:xfrm>
          <a:prstGeom prst="rect">
            <a:avLst/>
          </a:prstGeom>
          <a:solidFill>
            <a:schemeClr val="accent2"/>
          </a:solidFill>
          <a:ln w="12700">
            <a:solidFill>
              <a:schemeClr val="accent2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>
                <a:solidFill>
                  <a:schemeClr val="bg1"/>
                </a:solidFill>
                <a:cs typeface="Calibri Light"/>
              </a:rPr>
              <a:t>Launch under Beta-Testing</a:t>
            </a:r>
          </a:p>
        </p:txBody>
      </p:sp>
      <p:sp>
        <p:nvSpPr>
          <p:cNvPr id="66" name="Text Placeholder 32">
            <a:extLst>
              <a:ext uri="{FF2B5EF4-FFF2-40B4-BE49-F238E27FC236}">
                <a16:creationId xmlns:a16="http://schemas.microsoft.com/office/drawing/2014/main" id="{02E63E76-5474-4C2E-9626-D7D3EE39FA36}"/>
              </a:ext>
            </a:extLst>
          </p:cNvPr>
          <p:cNvSpPr txBox="1">
            <a:spLocks/>
          </p:cNvSpPr>
          <p:nvPr/>
        </p:nvSpPr>
        <p:spPr>
          <a:xfrm>
            <a:off x="7232002" y="5485647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>
                <a:solidFill>
                  <a:schemeClr val="bg1"/>
                </a:solidFill>
              </a:rPr>
              <a:t>Sep 2023</a:t>
            </a:r>
          </a:p>
        </p:txBody>
      </p:sp>
      <p:sp>
        <p:nvSpPr>
          <p:cNvPr id="36" name="Text Placeholder 31">
            <a:extLst>
              <a:ext uri="{FF2B5EF4-FFF2-40B4-BE49-F238E27FC236}">
                <a16:creationId xmlns:a16="http://schemas.microsoft.com/office/drawing/2014/main" id="{FD461938-72FB-4E5D-80CD-DE5F3EE1D5AE}"/>
              </a:ext>
            </a:extLst>
          </p:cNvPr>
          <p:cNvSpPr txBox="1">
            <a:spLocks/>
          </p:cNvSpPr>
          <p:nvPr/>
        </p:nvSpPr>
        <p:spPr>
          <a:xfrm>
            <a:off x="9417945" y="5127689"/>
            <a:ext cx="1828800" cy="694944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vert="horz" lIns="0" tIns="182880" rIns="0" bIns="0" rtlCol="0" anchor="t" anchorCtr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200" dirty="0"/>
              <a:t>Start Serving</a:t>
            </a:r>
          </a:p>
        </p:txBody>
      </p:sp>
      <p:sp>
        <p:nvSpPr>
          <p:cNvPr id="37" name="Text Placeholder 32">
            <a:extLst>
              <a:ext uri="{FF2B5EF4-FFF2-40B4-BE49-F238E27FC236}">
                <a16:creationId xmlns:a16="http://schemas.microsoft.com/office/drawing/2014/main" id="{3F2EA78E-7491-46CC-9C20-5B473BC28EED}"/>
              </a:ext>
            </a:extLst>
          </p:cNvPr>
          <p:cNvSpPr txBox="1">
            <a:spLocks/>
          </p:cNvSpPr>
          <p:nvPr/>
        </p:nvSpPr>
        <p:spPr>
          <a:xfrm>
            <a:off x="9469745" y="5523112"/>
            <a:ext cx="1690417" cy="22467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1000" dirty="0"/>
              <a:t>Dec 2023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5E1C21F-EF32-4CA2-BCB8-D7FA7A59B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376567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00161CD-EB22-4A39-B831-F62D3980F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5447749" y="4458751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>
            <a:extLst>
              <a:ext uri="{FF2B5EF4-FFF2-40B4-BE49-F238E27FC236}">
                <a16:creationId xmlns:a16="http://schemas.microsoft.com/office/drawing/2014/main" id="{AC7718B4-BDDD-4E7F-8025-DA78439436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3214" y="38311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92DA2A55-B0D6-4B1D-A93C-3A1562BF2C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8099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6A929DC-02F2-4ADC-A93C-872A1F6061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4591823" y="2684093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379E87B4-E615-4E74-83CB-FA07C6306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3068604" y="2689515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9E8D2BEB-7BC8-4957-9650-B7EC113AEC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8587604" y="4422660"/>
            <a:ext cx="0" cy="594360"/>
          </a:xfrm>
          <a:prstGeom prst="line">
            <a:avLst/>
          </a:prstGeom>
          <a:ln w="12700">
            <a:solidFill>
              <a:schemeClr val="accent2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CD3AC483-D528-4789-BAA6-00F430B1C13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10800000">
            <a:off x="10960332" y="4535560"/>
            <a:ext cx="0" cy="594360"/>
          </a:xfrm>
          <a:prstGeom prst="line">
            <a:avLst/>
          </a:prstGeom>
          <a:ln w="12700">
            <a:solidFill>
              <a:schemeClr val="accent3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>
            <a:extLst>
              <a:ext uri="{FF2B5EF4-FFF2-40B4-BE49-F238E27FC236}">
                <a16:creationId xmlns:a16="http://schemas.microsoft.com/office/drawing/2014/main" id="{8F7EB24E-B757-4107-BD08-E192A7E5E1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028736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CC24FC24-0FBE-418C-AB4F-A3C24E3478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940774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6163B222-80FB-4614-AF82-0690E0A2F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10908901" y="3832624"/>
            <a:ext cx="137160" cy="137160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D6AA3D9-0ADE-4E81-9DFD-093BF32D86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29640" y="3786462"/>
            <a:ext cx="10332720" cy="228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9277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C462CE-C744-EC22-CD77-FA7CAE8673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D800706-ED4D-CA4A-C0ED-93932B9CB8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404575" y="3673824"/>
            <a:ext cx="3063025" cy="2205796"/>
          </a:xfr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05BA1A-A813-D5DD-5AF5-7EE667D0F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48D00-D669-9740-ED69-23A8AA5FF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1785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19F29B-F233-48AF-8261-F33A4E079E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63040" y="1828800"/>
            <a:ext cx="4087368" cy="841248"/>
          </a:xfrm>
        </p:spPr>
        <p:txBody>
          <a:bodyPr>
            <a:normAutofit fontScale="90000"/>
          </a:bodyPr>
          <a:lstStyle/>
          <a:p>
            <a:r>
              <a:rPr lang="en-ZA" dirty="0"/>
              <a:t>Mission statement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E3EA69-4E0E-41BD-8095-A124225A2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3040" y="2799983"/>
            <a:ext cx="4087368" cy="2203704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en-US" sz="1800" b="1" dirty="0"/>
              <a:t>Education for everyone</a:t>
            </a:r>
          </a:p>
        </p:txBody>
      </p:sp>
      <p:pic>
        <p:nvPicPr>
          <p:cNvPr id="13" name="Picture Placeholder 28" descr="team member&#10;&#10;">
            <a:extLst>
              <a:ext uri="{FF2B5EF4-FFF2-40B4-BE49-F238E27FC236}">
                <a16:creationId xmlns:a16="http://schemas.microsoft.com/office/drawing/2014/main" id="{43407750-34F0-BE59-45CA-5E5B9AAF0C8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362" b="14362"/>
          <a:stretch/>
        </p:blipFill>
        <p:spPr>
          <a:xfrm>
            <a:off x="6096000" y="770523"/>
            <a:ext cx="5199153" cy="5316954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  <a:softEdge rad="215900"/>
          </a:effectLst>
        </p:spPr>
      </p:pic>
    </p:spTree>
    <p:extLst>
      <p:ext uri="{BB962C8B-B14F-4D97-AF65-F5344CB8AC3E}">
        <p14:creationId xmlns:p14="http://schemas.microsoft.com/office/powerpoint/2010/main" val="1942026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A6F7BB-30A8-4980-AD4A-2FB0B53FA6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07029"/>
            <a:ext cx="10515600" cy="640080"/>
          </a:xfrm>
        </p:spPr>
        <p:txBody>
          <a:bodyPr/>
          <a:lstStyle/>
          <a:p>
            <a:r>
              <a:rPr lang="en-US" dirty="0"/>
              <a:t>Core Team</a:t>
            </a:r>
          </a:p>
        </p:txBody>
      </p:sp>
      <p:pic>
        <p:nvPicPr>
          <p:cNvPr id="29" name="Picture Placeholder 28" descr="team member&#10;&#10;">
            <a:extLst>
              <a:ext uri="{FF2B5EF4-FFF2-40B4-BE49-F238E27FC236}">
                <a16:creationId xmlns:a16="http://schemas.microsoft.com/office/drawing/2014/main" id="{F3880EE0-FA5E-42D5-8271-3D73977F580D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38200" y="1975104"/>
            <a:ext cx="2103120" cy="3017520"/>
          </a:xfrm>
          <a:ln w="88900">
            <a:miter lim="800000"/>
          </a:ln>
          <a:effectLst>
            <a:outerShdw blurRad="1270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F46CE38-1E0F-4E8B-92C5-39AA77E5244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38200" y="5249545"/>
            <a:ext cx="2103438" cy="274320"/>
          </a:xfrm>
        </p:spPr>
        <p:txBody>
          <a:bodyPr/>
          <a:lstStyle/>
          <a:p>
            <a:r>
              <a:rPr lang="en-US" dirty="0"/>
              <a:t>Faizan Azam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566AEC90-7B36-4B7B-90E9-89D6600D0659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7882" y="5538152"/>
            <a:ext cx="2103438" cy="274320"/>
          </a:xfrm>
        </p:spPr>
        <p:txBody>
          <a:bodyPr/>
          <a:lstStyle/>
          <a:p>
            <a:r>
              <a:rPr lang="en-US" dirty="0"/>
              <a:t>CEO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C233B739-EA91-40DC-B361-7B22D9E5992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945385" y="5249545"/>
            <a:ext cx="2103438" cy="274320"/>
          </a:xfrm>
        </p:spPr>
        <p:txBody>
          <a:bodyPr/>
          <a:lstStyle/>
          <a:p>
            <a:r>
              <a:rPr lang="en-US" dirty="0"/>
              <a:t>Asad </a:t>
            </a:r>
            <a:r>
              <a:rPr lang="en-US" dirty="0" err="1"/>
              <a:t>ur</a:t>
            </a:r>
            <a:r>
              <a:rPr lang="en-US" dirty="0"/>
              <a:t> Rehman 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85A8A7FE-7A5C-4B0A-948C-EBDCA6269E8D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936967" y="5571325"/>
            <a:ext cx="2103438" cy="274320"/>
          </a:xfrm>
        </p:spPr>
        <p:txBody>
          <a:bodyPr/>
          <a:lstStyle/>
          <a:p>
            <a:r>
              <a:rPr lang="en-US" dirty="0"/>
              <a:t>Editor &amp; SEO Expert</a:t>
            </a: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940EF05F-D143-4A4E-A3CF-65E5CF2A0B8A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8925506" y="5145986"/>
            <a:ext cx="2103438" cy="274320"/>
          </a:xfrm>
        </p:spPr>
        <p:txBody>
          <a:bodyPr/>
          <a:lstStyle/>
          <a:p>
            <a:r>
              <a:rPr lang="en-US" dirty="0"/>
              <a:t>Muhammad Asad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439DE219-A942-4567-A75F-69E0C6CE1252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8933569" y="5449391"/>
            <a:ext cx="2103438" cy="274320"/>
          </a:xfrm>
        </p:spPr>
        <p:txBody>
          <a:bodyPr/>
          <a:lstStyle/>
          <a:p>
            <a:r>
              <a:rPr lang="en-US" dirty="0"/>
              <a:t>Finance Manager</a:t>
            </a:r>
          </a:p>
        </p:txBody>
      </p:sp>
      <p:pic>
        <p:nvPicPr>
          <p:cNvPr id="30" name="Picture Placeholder 29">
            <a:extLst>
              <a:ext uri="{FF2B5EF4-FFF2-40B4-BE49-F238E27FC236}">
                <a16:creationId xmlns:a16="http://schemas.microsoft.com/office/drawing/2014/main" id="{8080356F-57C5-7F83-2D77-344F303998D6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9572" r="9572"/>
          <a:stretch>
            <a:fillRect/>
          </a:stretch>
        </p:blipFill>
        <p:spPr>
          <a:xfrm>
            <a:off x="8925506" y="1975104"/>
            <a:ext cx="2103438" cy="3017838"/>
          </a:xfrm>
        </p:spPr>
      </p:pic>
      <p:pic>
        <p:nvPicPr>
          <p:cNvPr id="37" name="Picture Placeholder 36">
            <a:extLst>
              <a:ext uri="{FF2B5EF4-FFF2-40B4-BE49-F238E27FC236}">
                <a16:creationId xmlns:a16="http://schemas.microsoft.com/office/drawing/2014/main" id="{EBD0757C-D3A4-1C56-4538-C8C234FDC8AC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4"/>
          <a:srcRect l="3533" r="3533"/>
          <a:stretch>
            <a:fillRect/>
          </a:stretch>
        </p:blipFill>
        <p:spPr>
          <a:xfrm>
            <a:off x="4945385" y="2042783"/>
            <a:ext cx="2103437" cy="3017837"/>
          </a:xfrm>
        </p:spPr>
      </p:pic>
    </p:spTree>
    <p:extLst>
      <p:ext uri="{BB962C8B-B14F-4D97-AF65-F5344CB8AC3E}">
        <p14:creationId xmlns:p14="http://schemas.microsoft.com/office/powerpoint/2010/main" val="4268866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AF308E-EEC7-6BC1-75F3-309FF83806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8274" y="875762"/>
            <a:ext cx="3937416" cy="760741"/>
          </a:xfrm>
        </p:spPr>
        <p:txBody>
          <a:bodyPr/>
          <a:lstStyle/>
          <a:p>
            <a:r>
              <a:rPr lang="en-US" dirty="0"/>
              <a:t>Growth Strategy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D27CAB0-26BE-C513-713A-627B128B2E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73239" y="2040877"/>
            <a:ext cx="6241961" cy="5248565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i="0" u="none" strike="noStrike" baseline="0" dirty="0">
                <a:latin typeface="CanvaSans-Bold"/>
              </a:rPr>
              <a:t>Free Memberships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i="0" u="none" strike="noStrike" baseline="0" dirty="0">
                <a:latin typeface="CanvaSans-Bold"/>
              </a:rPr>
              <a:t>This Business is evergreen because a topic never dies</a:t>
            </a:r>
          </a:p>
          <a:p>
            <a:pPr marL="457200" indent="-457200">
              <a:buFont typeface="Wingdings" panose="05000000000000000000" pitchFamily="2" charset="2"/>
              <a:buChar char="§"/>
            </a:pPr>
            <a:r>
              <a:rPr lang="en-US" sz="2800" b="1" i="0" u="none" strike="noStrike" baseline="0" dirty="0">
                <a:latin typeface="CanvaSans-Bold"/>
              </a:rPr>
              <a:t>Free Giveaways &amp; Multiple of online Competitions</a:t>
            </a:r>
            <a:endParaRPr lang="en-US" sz="3200" dirty="0"/>
          </a:p>
        </p:txBody>
      </p:sp>
      <p:pic>
        <p:nvPicPr>
          <p:cNvPr id="1028" name="Picture 4" descr="What's your growth strategy? | Bevan Buckland LLP">
            <a:extLst>
              <a:ext uri="{FF2B5EF4-FFF2-40B4-BE49-F238E27FC236}">
                <a16:creationId xmlns:a16="http://schemas.microsoft.com/office/drawing/2014/main" id="{4EACBEC2-7903-3C53-E1D9-8685DEABF4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7920" y="1636503"/>
            <a:ext cx="5864055" cy="4480560"/>
          </a:xfrm>
          <a:prstGeom prst="rect">
            <a:avLst/>
          </a:prstGeom>
          <a:noFill/>
          <a:effectLst>
            <a:softEdge rad="9271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14338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2E71858E-14AE-41DC-E9AB-68A6ECD20C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7130" y="1197735"/>
            <a:ext cx="4087368" cy="841248"/>
          </a:xfrm>
        </p:spPr>
        <p:txBody>
          <a:bodyPr>
            <a:normAutofit/>
          </a:bodyPr>
          <a:lstStyle/>
          <a:p>
            <a:r>
              <a:rPr lang="en-US" dirty="0"/>
              <a:t>Risk Assessment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7CBE060-D808-D945-8106-21DC9710EC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05319" y="2038983"/>
            <a:ext cx="7997781" cy="2203704"/>
          </a:xfrm>
        </p:spPr>
        <p:txBody>
          <a:bodyPr>
            <a:normAutofit fontScale="25000" lnSpcReduction="20000"/>
          </a:bodyPr>
          <a:lstStyle/>
          <a:p>
            <a:pPr algn="just">
              <a:buNone/>
            </a:pPr>
            <a:r>
              <a:rPr lang="en-US" sz="11200" dirty="0">
                <a:latin typeface="Times New Roman" pitchFamily="18" charset="0"/>
                <a:cs typeface="Times New Roman" pitchFamily="18" charset="0"/>
              </a:rPr>
              <a:t>There are several risks that may be associated with running a AFA online academy. Some of these risks include:</a:t>
            </a:r>
          </a:p>
          <a:p>
            <a:pPr algn="just">
              <a:buNone/>
            </a:pPr>
            <a:endParaRPr lang="en-US" sz="11200" dirty="0"/>
          </a:p>
          <a:p>
            <a:pPr marL="1143000" indent="-1143000" algn="just">
              <a:buFont typeface="Wingdings" panose="05000000000000000000" pitchFamily="2" charset="2"/>
              <a:buChar char="§"/>
            </a:pPr>
            <a:r>
              <a:rPr lang="en-US" sz="11200" dirty="0"/>
              <a:t>Accessibility</a:t>
            </a:r>
          </a:p>
          <a:p>
            <a:pPr marL="1143000" indent="-1143000" algn="just">
              <a:buFont typeface="Wingdings" panose="05000000000000000000" pitchFamily="2" charset="2"/>
              <a:buChar char="§"/>
            </a:pPr>
            <a:r>
              <a:rPr lang="en-US" sz="11200" dirty="0"/>
              <a:t>Financial viability</a:t>
            </a:r>
          </a:p>
          <a:p>
            <a:pPr marL="1143000" indent="-1143000" algn="just">
              <a:buFont typeface="Wingdings" panose="05000000000000000000" pitchFamily="2" charset="2"/>
              <a:buChar char="§"/>
            </a:pPr>
            <a:r>
              <a:rPr lang="en-US" sz="11200" dirty="0">
                <a:latin typeface="Times New Roman" pitchFamily="18" charset="0"/>
                <a:cs typeface="Times New Roman" pitchFamily="18" charset="0"/>
              </a:rPr>
              <a:t>Other Platforms doing the same i.e, Coursera, Udemy etc.</a:t>
            </a:r>
          </a:p>
          <a:p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09DC01-97CE-A84B-AD0B-8CF3E184BE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DD9182-9EB8-EDB1-5747-F49BFD22A5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19C0B4-704F-C733-4487-99BC4C2FEA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560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A2CE542-8269-3EBB-5774-E5D2426E1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8600" y="914400"/>
            <a:ext cx="4087368" cy="841248"/>
          </a:xfrm>
        </p:spPr>
        <p:txBody>
          <a:bodyPr/>
          <a:lstStyle/>
          <a:p>
            <a:r>
              <a:rPr lang="en-US" dirty="0"/>
              <a:t>SWOT Analysis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E58F12-19C4-DEAC-5AF8-6E8CBA5D7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764" y="2013226"/>
            <a:ext cx="2594019" cy="2203704"/>
          </a:xfrm>
        </p:spPr>
        <p:txBody>
          <a:bodyPr>
            <a:noAutofit/>
          </a:bodyPr>
          <a:lstStyle/>
          <a:p>
            <a:r>
              <a:rPr lang="en-US" sz="2800" b="1" dirty="0">
                <a:cs typeface="Times New Roman" pitchFamily="18" charset="0"/>
              </a:rPr>
              <a:t>Strengths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600" dirty="0"/>
              <a:t>Convenience</a:t>
            </a:r>
          </a:p>
          <a:p>
            <a:pPr algn="just">
              <a:buNone/>
            </a:pPr>
            <a:r>
              <a:rPr lang="en-US" sz="1600" dirty="0"/>
              <a:t>Online academies provide flexibility for learners, as they can access course materials and lectures at their own pace and schedule.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B039C-41CC-78FC-E65D-A5A89FD11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096C3-41D9-4FE5-7EAA-706C52895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1AC1DB-B2E0-0043-8E9E-5E21B329E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6</a:t>
            </a:fld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E14A6DE-D8F8-D0D1-A310-E56CC11C9D76}"/>
              </a:ext>
            </a:extLst>
          </p:cNvPr>
          <p:cNvSpPr txBox="1"/>
          <p:nvPr/>
        </p:nvSpPr>
        <p:spPr>
          <a:xfrm>
            <a:off x="6096000" y="2013226"/>
            <a:ext cx="4928315" cy="2616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cs typeface="Times New Roman" pitchFamily="18" charset="0"/>
              </a:rPr>
              <a:t>Weaknesses</a:t>
            </a:r>
          </a:p>
          <a:p>
            <a:endParaRPr lang="en-US" sz="2800" dirty="0">
              <a:cs typeface="Times New Roman" pitchFamily="18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Lack of face-to-face interaction</a:t>
            </a:r>
          </a:p>
          <a:p>
            <a:pPr>
              <a:buNone/>
            </a:pPr>
            <a:endParaRPr lang="en-US" dirty="0"/>
          </a:p>
          <a:p>
            <a:pPr algn="just">
              <a:buNone/>
            </a:pPr>
            <a:r>
              <a:rPr lang="en-US" sz="1800" dirty="0"/>
              <a:t>Online academies lack the opportunity for face-to-face interaction between learners and instructors, which may negatively impact the learning experience.</a:t>
            </a:r>
          </a:p>
        </p:txBody>
      </p:sp>
    </p:spTree>
    <p:extLst>
      <p:ext uri="{BB962C8B-B14F-4D97-AF65-F5344CB8AC3E}">
        <p14:creationId xmlns:p14="http://schemas.microsoft.com/office/powerpoint/2010/main" val="4075166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3B039C-41CC-78FC-E65D-A5A89FD116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20XX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2096C3-41D9-4FE5-7EAA-706C528953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Contoso business plan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81AC1DB-B2E0-0043-8E9E-5E21B329E3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7</a:t>
            </a:fld>
            <a:endParaRPr lang="en-US" dirty="0"/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C5BE480-AD69-7C25-0481-83302602CA5D}"/>
              </a:ext>
            </a:extLst>
          </p:cNvPr>
          <p:cNvSpPr txBox="1">
            <a:spLocks/>
          </p:cNvSpPr>
          <p:nvPr/>
        </p:nvSpPr>
        <p:spPr>
          <a:xfrm>
            <a:off x="7773572" y="1955709"/>
            <a:ext cx="2594019" cy="2203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Threats </a:t>
            </a:r>
          </a:p>
          <a:p>
            <a:endParaRPr lang="en-US" sz="2800" b="1" dirty="0"/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1800" dirty="0"/>
              <a:t>Changing technology </a:t>
            </a:r>
          </a:p>
          <a:p>
            <a:pPr algn="just">
              <a:buNone/>
            </a:pPr>
            <a:r>
              <a:rPr lang="en-US" sz="1800" dirty="0"/>
              <a:t>Technological advancements and changing learning preferences may make existing online academies obsolete.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F1D4F9BD-8440-50A3-AD90-D7840882B225}"/>
              </a:ext>
            </a:extLst>
          </p:cNvPr>
          <p:cNvSpPr txBox="1">
            <a:spLocks/>
          </p:cNvSpPr>
          <p:nvPr/>
        </p:nvSpPr>
        <p:spPr>
          <a:xfrm>
            <a:off x="1824409" y="1952326"/>
            <a:ext cx="2594019" cy="220370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/>
              <a:t>Opportunities </a:t>
            </a:r>
          </a:p>
          <a:p>
            <a:pPr algn="l" rtl="0" eaLnBrk="1" latinLnBrk="0" hangingPunct="1">
              <a:spcBef>
                <a:spcPts val="624"/>
              </a:spcBef>
              <a:spcAft>
                <a:spcPts val="0"/>
              </a:spcAft>
              <a:buClr>
                <a:schemeClr val="accent3"/>
              </a:buClr>
              <a:buSzPct val="95000"/>
            </a:pPr>
            <a:endParaRPr lang="en-US" sz="1800" kern="1200" dirty="0">
              <a:solidFill>
                <a:srgbClr val="000000"/>
              </a:solidFill>
              <a:effectLst/>
              <a:latin typeface="Constantia" panose="02030602050306030303" pitchFamily="18" charset="0"/>
              <a:ea typeface="+mn-ea"/>
              <a:cs typeface="+mn-cs"/>
            </a:endParaRPr>
          </a:p>
          <a:p>
            <a:pPr marL="285750" indent="-285750" algn="l" rtl="0" eaLnBrk="1" latinLnBrk="0" hangingPunct="1">
              <a:spcBef>
                <a:spcPts val="624"/>
              </a:spcBef>
              <a:spcAft>
                <a:spcPts val="0"/>
              </a:spcAft>
              <a:buClr>
                <a:schemeClr val="accent3"/>
              </a:buClr>
              <a:buSzPct val="95000"/>
              <a:buFont typeface="Arial" panose="020B0604020202020204" pitchFamily="34" charset="0"/>
              <a:buChar char="•"/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onstantia" panose="02030602050306030303" pitchFamily="18" charset="0"/>
                <a:ea typeface="+mn-ea"/>
                <a:cs typeface="+mn-cs"/>
              </a:rPr>
              <a:t>Global reach</a:t>
            </a:r>
            <a:endParaRPr lang="en-US" sz="1800" dirty="0">
              <a:effectLst/>
            </a:endParaRPr>
          </a:p>
          <a:p>
            <a:pPr marL="274320" indent="-274320" algn="just" rtl="0" eaLnBrk="1" latinLnBrk="0" hangingPunct="1">
              <a:spcBef>
                <a:spcPts val="624"/>
              </a:spcBef>
              <a:spcAft>
                <a:spcPts val="0"/>
              </a:spcAft>
            </a:pPr>
            <a:r>
              <a:rPr lang="en-US" sz="1800" kern="1200" dirty="0">
                <a:solidFill>
                  <a:srgbClr val="000000"/>
                </a:solidFill>
                <a:effectLst/>
                <a:latin typeface="Constantia" panose="02030602050306030303" pitchFamily="18" charset="0"/>
                <a:ea typeface="+mn-ea"/>
                <a:cs typeface="+mn-cs"/>
              </a:rPr>
              <a:t>	Online academies have the potential to reach a global audience, allowing learners from around the world to access high-quality education.</a:t>
            </a:r>
            <a:endParaRPr lang="en-US" sz="2000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9403422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91CFAB-A735-4A31-A51D-42FE1F5E9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500288"/>
            <a:ext cx="10058400" cy="565265"/>
          </a:xfrm>
        </p:spPr>
        <p:txBody>
          <a:bodyPr>
            <a:normAutofit/>
          </a:bodyPr>
          <a:lstStyle/>
          <a:p>
            <a:r>
              <a:rPr lang="en-US" dirty="0"/>
              <a:t>Market Research</a:t>
            </a:r>
          </a:p>
        </p:txBody>
      </p:sp>
      <p:sp>
        <p:nvSpPr>
          <p:cNvPr id="40" name="Content Placeholder 28">
            <a:extLst>
              <a:ext uri="{FF2B5EF4-FFF2-40B4-BE49-F238E27FC236}">
                <a16:creationId xmlns:a16="http://schemas.microsoft.com/office/drawing/2014/main" id="{DA2C1685-839D-BB46-B1E8-A38664748DCC}"/>
              </a:ext>
            </a:extLst>
          </p:cNvPr>
          <p:cNvSpPr>
            <a:spLocks noGrp="1"/>
          </p:cNvSpPr>
          <p:nvPr>
            <p:ph idx="16"/>
          </p:nvPr>
        </p:nvSpPr>
        <p:spPr>
          <a:xfrm>
            <a:off x="1657183" y="2411516"/>
            <a:ext cx="4114800" cy="274320"/>
          </a:xfrm>
        </p:spPr>
        <p:txBody>
          <a:bodyPr/>
          <a:lstStyle/>
          <a:p>
            <a:r>
              <a:rPr lang="en-US" altLang="en-PK" dirty="0"/>
              <a:t>Gathering information from primary resources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590EB6D-633C-4137-B2BB-B8119169D7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38158" y="3322113"/>
            <a:ext cx="4114800" cy="731520"/>
          </a:xfrm>
        </p:spPr>
        <p:txBody>
          <a:bodyPr>
            <a:noAutofit/>
          </a:bodyPr>
          <a:lstStyle/>
          <a:p>
            <a:pPr marL="685800" indent="-685800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en-PK" sz="2400" dirty="0"/>
              <a:t>Observations</a:t>
            </a:r>
          </a:p>
          <a:p>
            <a:pPr marL="685800" indent="-685800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en-PK" sz="2400" dirty="0"/>
              <a:t>Networking</a:t>
            </a:r>
          </a:p>
          <a:p>
            <a:pPr marL="685800" indent="-685800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en-PK" sz="2400" dirty="0"/>
              <a:t>Interviewing</a:t>
            </a:r>
          </a:p>
          <a:p>
            <a:pPr marL="685800" indent="-685800" eaLnBrk="1" hangingPunct="1">
              <a:buFont typeface="Wingdings" panose="05000000000000000000" pitchFamily="2" charset="2"/>
              <a:buChar char="§"/>
              <a:defRPr/>
            </a:pPr>
            <a:r>
              <a:rPr lang="en-US" altLang="en-PK" sz="2400" dirty="0"/>
              <a:t>Experimentation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900" dirty="0"/>
          </a:p>
        </p:txBody>
      </p:sp>
      <p:sp>
        <p:nvSpPr>
          <p:cNvPr id="10" name="Content Placeholder 28">
            <a:extLst>
              <a:ext uri="{FF2B5EF4-FFF2-40B4-BE49-F238E27FC236}">
                <a16:creationId xmlns:a16="http://schemas.microsoft.com/office/drawing/2014/main" id="{53905E2C-3AEE-7305-EFD0-2DA124208A28}"/>
              </a:ext>
            </a:extLst>
          </p:cNvPr>
          <p:cNvSpPr txBox="1">
            <a:spLocks/>
          </p:cNvSpPr>
          <p:nvPr/>
        </p:nvSpPr>
        <p:spPr>
          <a:xfrm>
            <a:off x="6619708" y="2419513"/>
            <a:ext cx="4114800" cy="2743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ts val="2200"/>
              </a:lnSpc>
              <a:spcBef>
                <a:spcPts val="1000"/>
              </a:spcBef>
              <a:buFont typeface="Arial" panose="020B0604020202020204" pitchFamily="34" charset="0"/>
              <a:buNone/>
              <a:defRPr sz="1800" kern="1200">
                <a:solidFill>
                  <a:schemeClr val="accent3">
                    <a:lumMod val="50000"/>
                  </a:schemeClr>
                </a:solidFill>
                <a:latin typeface="+mj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ts val="22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800" kern="1200" dirty="0">
                <a:solidFill>
                  <a:srgbClr val="AF4627"/>
                </a:solidFill>
                <a:effectLst/>
                <a:latin typeface="Tisa Offc Serif Pro" panose="02010504030101020102" pitchFamily="2" charset="0"/>
                <a:ea typeface="+mn-ea"/>
                <a:cs typeface="+mn-cs"/>
              </a:rPr>
              <a:t>Gathering data from Secondary sources 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95A7C4-BBB8-CA3D-ACFE-521736D716D6}"/>
              </a:ext>
            </a:extLst>
          </p:cNvPr>
          <p:cNvSpPr txBox="1"/>
          <p:nvPr/>
        </p:nvSpPr>
        <p:spPr>
          <a:xfrm>
            <a:off x="6619708" y="3425504"/>
            <a:ext cx="6096000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Usage History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Cookies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US" sz="2000" dirty="0"/>
              <a:t>Type of Users on Internet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/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8219959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71188AF-1B8F-40DD-90B1-DC0F52BA4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714980"/>
            <a:ext cx="10515600" cy="640080"/>
          </a:xfrm>
        </p:spPr>
        <p:txBody>
          <a:bodyPr>
            <a:normAutofit/>
          </a:bodyPr>
          <a:lstStyle/>
          <a:p>
            <a:r>
              <a:rPr lang="en-US" dirty="0"/>
              <a:t>Financial Plan </a:t>
            </a:r>
          </a:p>
        </p:txBody>
      </p:sp>
      <p:graphicFrame>
        <p:nvGraphicFramePr>
          <p:cNvPr id="27" name="Content Placeholder 13" descr="Chart">
            <a:extLst>
              <a:ext uri="{FF2B5EF4-FFF2-40B4-BE49-F238E27FC236}">
                <a16:creationId xmlns:a16="http://schemas.microsoft.com/office/drawing/2014/main" id="{864E5252-A4EE-4C7C-AF7F-132ED2B8ECD8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1862328383"/>
              </p:ext>
            </p:extLst>
          </p:nvPr>
        </p:nvGraphicFramePr>
        <p:xfrm>
          <a:off x="6781800" y="2647411"/>
          <a:ext cx="5183188" cy="368458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" name="Table 9">
            <a:extLst>
              <a:ext uri="{FF2B5EF4-FFF2-40B4-BE49-F238E27FC236}">
                <a16:creationId xmlns:a16="http://schemas.microsoft.com/office/drawing/2014/main" id="{B9BDC303-4560-EB5A-04C4-E9F02FA5F42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9613522"/>
              </p:ext>
            </p:extLst>
          </p:nvPr>
        </p:nvGraphicFramePr>
        <p:xfrm>
          <a:off x="116114" y="1355060"/>
          <a:ext cx="6357257" cy="5377544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68970">
                  <a:extLst>
                    <a:ext uri="{9D8B030D-6E8A-4147-A177-3AD203B41FA5}">
                      <a16:colId xmlns:a16="http://schemas.microsoft.com/office/drawing/2014/main" val="3446012419"/>
                    </a:ext>
                  </a:extLst>
                </a:gridCol>
                <a:gridCol w="775447">
                  <a:extLst>
                    <a:ext uri="{9D8B030D-6E8A-4147-A177-3AD203B41FA5}">
                      <a16:colId xmlns:a16="http://schemas.microsoft.com/office/drawing/2014/main" val="4052646397"/>
                    </a:ext>
                  </a:extLst>
                </a:gridCol>
                <a:gridCol w="1656420">
                  <a:extLst>
                    <a:ext uri="{9D8B030D-6E8A-4147-A177-3AD203B41FA5}">
                      <a16:colId xmlns:a16="http://schemas.microsoft.com/office/drawing/2014/main" val="1935352797"/>
                    </a:ext>
                  </a:extLst>
                </a:gridCol>
                <a:gridCol w="1656420">
                  <a:extLst>
                    <a:ext uri="{9D8B030D-6E8A-4147-A177-3AD203B41FA5}">
                      <a16:colId xmlns:a16="http://schemas.microsoft.com/office/drawing/2014/main" val="1218263486"/>
                    </a:ext>
                  </a:extLst>
                </a:gridCol>
              </a:tblGrid>
              <a:tr h="466739"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1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2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300" b="1" u="none" strike="noStrike" dirty="0">
                          <a:solidFill>
                            <a:schemeClr val="bg1"/>
                          </a:solidFill>
                          <a:effectLst/>
                        </a:rPr>
                        <a:t>YEAR 3</a:t>
                      </a:r>
                      <a:endParaRPr lang="en-US" sz="1300" b="1" i="0" u="none" strike="noStrike" dirty="0">
                        <a:solidFill>
                          <a:schemeClr val="bg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0773105"/>
                  </a:ext>
                </a:extLst>
              </a:tr>
              <a:tr h="54564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Income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42911372"/>
                  </a:ext>
                </a:extLst>
              </a:tr>
              <a:tr h="545645">
                <a:tc>
                  <a:txBody>
                    <a:bodyPr/>
                    <a:lstStyle/>
                    <a:p>
                      <a:pPr lvl="1"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Users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100000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43393929"/>
                  </a:ext>
                </a:extLst>
              </a:tr>
              <a:tr h="54564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Gross profit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100$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i="0" u="none" strike="noStrike" dirty="0">
                          <a:solidFill>
                            <a:schemeClr val="tx1"/>
                          </a:solidFill>
                          <a:effectLst/>
                          <a:latin typeface="+mn-lt"/>
                        </a:rPr>
                        <a:t>1000$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10000$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5120011"/>
                  </a:ext>
                </a:extLst>
              </a:tr>
              <a:tr h="54564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Expenses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 fontAlgn="b"/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41422160"/>
                  </a:ext>
                </a:extLst>
              </a:tr>
              <a:tr h="545645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Sales &amp; marketing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2407092"/>
                  </a:ext>
                </a:extLst>
              </a:tr>
              <a:tr h="545645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Customer service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06368409"/>
                  </a:ext>
                </a:extLst>
              </a:tr>
              <a:tr h="545645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Product development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79688327"/>
                  </a:ext>
                </a:extLst>
              </a:tr>
              <a:tr h="545645">
                <a:tc>
                  <a:txBody>
                    <a:bodyPr/>
                    <a:lstStyle/>
                    <a:p>
                      <a:pPr marL="457200" lvl="1" indent="0" algn="l" fontAlgn="b">
                        <a:buFont typeface="Arial" panose="020B0604020202020204" pitchFamily="34" charset="0"/>
                        <a:buNone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Research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0" u="none" strike="noStrike" dirty="0">
                          <a:solidFill>
                            <a:schemeClr val="tx1"/>
                          </a:solidFill>
                          <a:effectLst/>
                        </a:rPr>
                        <a:t>1000$</a:t>
                      </a:r>
                      <a:endParaRPr lang="en-US" sz="1400" b="0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13433075"/>
                  </a:ext>
                </a:extLst>
              </a:tr>
              <a:tr h="545645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Total expenses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marL="288000"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40$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400$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b="1" u="none" strike="noStrike" dirty="0">
                          <a:solidFill>
                            <a:schemeClr val="tx1"/>
                          </a:solidFill>
                          <a:effectLst/>
                        </a:rPr>
                        <a:t>4000$</a:t>
                      </a:r>
                      <a:endParaRPr lang="en-US" sz="1400" b="1" i="0" u="none" strike="noStrike" dirty="0">
                        <a:solidFill>
                          <a:schemeClr val="tx1"/>
                        </a:solidFill>
                        <a:effectLst/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30114564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849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2E6D8"/>
      </a:accent1>
      <a:accent2>
        <a:srgbClr val="8C3A27"/>
      </a:accent2>
      <a:accent3>
        <a:srgbClr val="F0C8BC"/>
      </a:accent3>
      <a:accent4>
        <a:srgbClr val="D9A491"/>
      </a:accent4>
      <a:accent5>
        <a:srgbClr val="FFF7F5"/>
      </a:accent5>
      <a:accent6>
        <a:srgbClr val="18401F"/>
      </a:accent6>
      <a:hlink>
        <a:srgbClr val="0563C1"/>
      </a:hlink>
      <a:folHlink>
        <a:srgbClr val="954F72"/>
      </a:folHlink>
    </a:clrScheme>
    <a:fontScheme name="Custom 119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plan_Win32_JB_v2.potx" id="{4FF3F717-9619-4E3E-B7E1-224C2BAE421F}" vid="{95E17E32-21CE-414D-883D-B820BF1E38D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C275A5AD-EC1E-483F-AF0B-4636A5C2293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CC3022A-70F1-4B7E-97CD-F6F1ACAD797D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E94EF9C-37D7-43D3-8ABF-F4762A9116D8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Business plan presentation</Template>
  <TotalTime>141</TotalTime>
  <Words>412</Words>
  <Application>Microsoft Office PowerPoint</Application>
  <PresentationFormat>Widescreen</PresentationFormat>
  <Paragraphs>142</Paragraphs>
  <Slides>12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Arial</vt:lpstr>
      <vt:lpstr>Calibri</vt:lpstr>
      <vt:lpstr>CanvaSans-Bold</vt:lpstr>
      <vt:lpstr>Constantia</vt:lpstr>
      <vt:lpstr>Quire Sans Pro Light</vt:lpstr>
      <vt:lpstr>Times New Roman</vt:lpstr>
      <vt:lpstr>Tisa Offc Serif Pro</vt:lpstr>
      <vt:lpstr>Wingdings</vt:lpstr>
      <vt:lpstr>Office Theme</vt:lpstr>
      <vt:lpstr>AFA ACADEMIES</vt:lpstr>
      <vt:lpstr>Mission statement</vt:lpstr>
      <vt:lpstr>Core Team</vt:lpstr>
      <vt:lpstr>Growth Strategy</vt:lpstr>
      <vt:lpstr>Risk Assessment</vt:lpstr>
      <vt:lpstr>SWOT Analysis</vt:lpstr>
      <vt:lpstr>PowerPoint Presentation</vt:lpstr>
      <vt:lpstr>Market Research</vt:lpstr>
      <vt:lpstr>Financial Plan </vt:lpstr>
      <vt:lpstr>R &amp; D Limited Partnership</vt:lpstr>
      <vt:lpstr>Timeline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AFA ACADEMIES</dc:title>
  <dc:creator>asad tahir</dc:creator>
  <cp:lastModifiedBy>asad tahir</cp:lastModifiedBy>
  <cp:revision>5</cp:revision>
  <dcterms:created xsi:type="dcterms:W3CDTF">2023-04-07T01:23:11Z</dcterms:created>
  <dcterms:modified xsi:type="dcterms:W3CDTF">2023-04-14T04:36:33Z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